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2" r:id="rId2"/>
    <p:sldId id="380" r:id="rId3"/>
    <p:sldId id="348" r:id="rId4"/>
    <p:sldId id="391" r:id="rId5"/>
    <p:sldId id="376" r:id="rId6"/>
    <p:sldId id="381" r:id="rId7"/>
    <p:sldId id="382" r:id="rId8"/>
    <p:sldId id="371" r:id="rId9"/>
    <p:sldId id="383" r:id="rId10"/>
    <p:sldId id="399" r:id="rId11"/>
    <p:sldId id="290" r:id="rId12"/>
    <p:sldId id="386" r:id="rId13"/>
    <p:sldId id="394" r:id="rId14"/>
    <p:sldId id="379" r:id="rId15"/>
    <p:sldId id="384" r:id="rId16"/>
    <p:sldId id="333" r:id="rId17"/>
    <p:sldId id="397" r:id="rId18"/>
    <p:sldId id="398" r:id="rId19"/>
    <p:sldId id="393" r:id="rId20"/>
    <p:sldId id="396" r:id="rId21"/>
    <p:sldId id="400" r:id="rId22"/>
    <p:sldId id="395" r:id="rId23"/>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Tyrr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E64"/>
    <a:srgbClr val="6C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4377" autoAdjust="0"/>
  </p:normalViewPr>
  <p:slideViewPr>
    <p:cSldViewPr snapToGrid="0">
      <p:cViewPr varScale="1">
        <p:scale>
          <a:sx n="39" d="100"/>
          <a:sy n="39" d="100"/>
        </p:scale>
        <p:origin x="2750" y="53"/>
      </p:cViewPr>
      <p:guideLst/>
    </p:cSldViewPr>
  </p:slideViewPr>
  <p:notesTextViewPr>
    <p:cViewPr>
      <p:scale>
        <a:sx n="150" d="100"/>
        <a:sy n="150" d="100"/>
      </p:scale>
      <p:origin x="0" y="0"/>
    </p:cViewPr>
  </p:notesTextViewPr>
  <p:sorterViewPr>
    <p:cViewPr>
      <p:scale>
        <a:sx n="100" d="100"/>
        <a:sy n="100" d="100"/>
      </p:scale>
      <p:origin x="0" y="-5214"/>
    </p:cViewPr>
  </p:sorterViewPr>
  <p:notesViewPr>
    <p:cSldViewPr snapToGrid="0">
      <p:cViewPr>
        <p:scale>
          <a:sx n="100" d="100"/>
          <a:sy n="100" d="100"/>
        </p:scale>
        <p:origin x="2366" y="-90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fld id="{72D9037D-2011-4EAD-972A-4CDB20A8A4CC}" type="datetimeFigureOut">
              <a:rPr lang="en-CA" smtClean="0"/>
              <a:t>02/06/2017</a:t>
            </a:fld>
            <a:endParaRPr lang="en-CA"/>
          </a:p>
        </p:txBody>
      </p:sp>
      <p:sp>
        <p:nvSpPr>
          <p:cNvPr id="4" name="Footer Placeholder 3"/>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7B365ADB-EB48-4588-B9CF-E7A187889840}" type="slidenum">
              <a:rPr lang="en-CA" smtClean="0"/>
              <a:t>‹#›</a:t>
            </a:fld>
            <a:endParaRPr lang="en-CA"/>
          </a:p>
        </p:txBody>
      </p:sp>
    </p:spTree>
    <p:extLst>
      <p:ext uri="{BB962C8B-B14F-4D97-AF65-F5344CB8AC3E}">
        <p14:creationId xmlns:p14="http://schemas.microsoft.com/office/powerpoint/2010/main" val="22081788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647"/>
          </a:xfrm>
          <a:prstGeom prst="rect">
            <a:avLst/>
          </a:prstGeom>
        </p:spPr>
        <p:txBody>
          <a:bodyPr vert="horz" lIns="92532" tIns="46267" rIns="92532" bIns="46267" rtlCol="0"/>
          <a:lstStyle>
            <a:lvl1pPr algn="l">
              <a:defRPr sz="1200"/>
            </a:lvl1pPr>
          </a:lstStyle>
          <a:p>
            <a:endParaRPr lang="en-US"/>
          </a:p>
        </p:txBody>
      </p:sp>
      <p:sp>
        <p:nvSpPr>
          <p:cNvPr id="3" name="Date Placeholder 2"/>
          <p:cNvSpPr>
            <a:spLocks noGrp="1"/>
          </p:cNvSpPr>
          <p:nvPr>
            <p:ph type="dt" idx="1"/>
          </p:nvPr>
        </p:nvSpPr>
        <p:spPr>
          <a:xfrm>
            <a:off x="3939467" y="1"/>
            <a:ext cx="3013763" cy="463647"/>
          </a:xfrm>
          <a:prstGeom prst="rect">
            <a:avLst/>
          </a:prstGeom>
        </p:spPr>
        <p:txBody>
          <a:bodyPr vert="horz" lIns="92532" tIns="46267" rIns="92532" bIns="46267" rtlCol="0"/>
          <a:lstStyle>
            <a:lvl1pPr algn="r">
              <a:defRPr sz="1200"/>
            </a:lvl1pPr>
          </a:lstStyle>
          <a:p>
            <a:fld id="{8F9A4F50-83E7-465E-B187-50FC19293C30}" type="datetimeFigureOut">
              <a:rPr lang="en-US" smtClean="0"/>
              <a:t>6/2/2017</a:t>
            </a:fld>
            <a:endParaRPr lang="en-US"/>
          </a:p>
        </p:txBody>
      </p:sp>
      <p:sp>
        <p:nvSpPr>
          <p:cNvPr id="4" name="Slide Image Placeholder 3"/>
          <p:cNvSpPr>
            <a:spLocks noGrp="1" noRot="1" noChangeAspect="1"/>
          </p:cNvSpPr>
          <p:nvPr>
            <p:ph type="sldImg" idx="2"/>
          </p:nvPr>
        </p:nvSpPr>
        <p:spPr>
          <a:xfrm>
            <a:off x="1398588" y="438150"/>
            <a:ext cx="3713162" cy="2786063"/>
          </a:xfrm>
          <a:prstGeom prst="rect">
            <a:avLst/>
          </a:prstGeom>
          <a:noFill/>
          <a:ln w="12700">
            <a:solidFill>
              <a:prstClr val="black"/>
            </a:solidFill>
          </a:ln>
        </p:spPr>
        <p:txBody>
          <a:bodyPr vert="horz" lIns="92532" tIns="46267" rIns="92532" bIns="46267" rtlCol="0" anchor="ctr"/>
          <a:lstStyle/>
          <a:p>
            <a:endParaRPr lang="en-US"/>
          </a:p>
        </p:txBody>
      </p:sp>
      <p:sp>
        <p:nvSpPr>
          <p:cNvPr id="5" name="Notes Placeholder 4"/>
          <p:cNvSpPr>
            <a:spLocks noGrp="1"/>
          </p:cNvSpPr>
          <p:nvPr>
            <p:ph type="body" sz="quarter" idx="3"/>
          </p:nvPr>
        </p:nvSpPr>
        <p:spPr>
          <a:xfrm>
            <a:off x="160020" y="3367159"/>
            <a:ext cx="6629400" cy="4515428"/>
          </a:xfrm>
          <a:prstGeom prst="rect">
            <a:avLst/>
          </a:prstGeom>
        </p:spPr>
        <p:txBody>
          <a:bodyPr vert="horz" lIns="92532" tIns="46267" rIns="92532" bIns="462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32" tIns="46267" rIns="92532" bIns="46267"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3"/>
            <a:ext cx="3013763" cy="463646"/>
          </a:xfrm>
          <a:prstGeom prst="rect">
            <a:avLst/>
          </a:prstGeom>
        </p:spPr>
        <p:txBody>
          <a:bodyPr vert="horz" lIns="92532" tIns="46267" rIns="92532" bIns="46267" rtlCol="0" anchor="b"/>
          <a:lstStyle>
            <a:lvl1pPr algn="r">
              <a:defRPr sz="1200"/>
            </a:lvl1pPr>
          </a:lstStyle>
          <a:p>
            <a:fld id="{2C632AED-1642-4037-AA16-467BCF193CF3}" type="slidenum">
              <a:rPr lang="en-US" smtClean="0"/>
              <a:t>‹#›</a:t>
            </a:fld>
            <a:endParaRPr lang="en-US"/>
          </a:p>
        </p:txBody>
      </p:sp>
    </p:spTree>
    <p:extLst>
      <p:ext uri="{BB962C8B-B14F-4D97-AF65-F5344CB8AC3E}">
        <p14:creationId xmlns:p14="http://schemas.microsoft.com/office/powerpoint/2010/main" val="28683273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329826"/>
            <a:ext cx="6617932" cy="65924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to Facilitator:</a:t>
            </a:r>
          </a:p>
          <a:p>
            <a:pPr marL="171425" indent="-171425">
              <a:buFont typeface="Wingdings" panose="05000000000000000000" pitchFamily="2" charset="2"/>
              <a:buChar char="Ø"/>
            </a:pPr>
            <a:r>
              <a:rPr lang="en-US" dirty="0" smtClean="0"/>
              <a:t>Welcome </a:t>
            </a:r>
            <a:r>
              <a:rPr lang="en-US" dirty="0"/>
              <a:t>participants to the session. </a:t>
            </a:r>
          </a:p>
          <a:p>
            <a:pPr marL="171425" indent="-171425">
              <a:buFont typeface="Wingdings" panose="05000000000000000000" pitchFamily="2" charset="2"/>
              <a:buChar char="Ø"/>
            </a:pPr>
            <a:r>
              <a:rPr lang="en-US" dirty="0"/>
              <a:t>Remind participants to sign in on the attendance sheet </a:t>
            </a:r>
          </a:p>
          <a:p>
            <a:endParaRPr lang="en-CA" dirty="0"/>
          </a:p>
        </p:txBody>
      </p:sp>
    </p:spTree>
    <p:extLst>
      <p:ext uri="{BB962C8B-B14F-4D97-AF65-F5344CB8AC3E}">
        <p14:creationId xmlns:p14="http://schemas.microsoft.com/office/powerpoint/2010/main" val="410490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 y="2691845"/>
            <a:ext cx="6667500" cy="40949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91138" name="Slide Image Placeholder 1"/>
          <p:cNvSpPr>
            <a:spLocks noGrp="1" noRot="1" noChangeAspect="1" noTextEdit="1"/>
          </p:cNvSpPr>
          <p:nvPr>
            <p:ph type="sldImg"/>
          </p:nvPr>
        </p:nvSpPr>
        <p:spPr bwMode="auto">
          <a:xfrm>
            <a:off x="1649413" y="438150"/>
            <a:ext cx="2901950" cy="2178050"/>
          </a:xfrm>
          <a:noFill/>
          <a:ln>
            <a:solidFill>
              <a:srgbClr val="000000"/>
            </a:solidFill>
            <a:miter lim="800000"/>
            <a:headEnd/>
            <a:tailEnd/>
          </a:ln>
        </p:spPr>
      </p:sp>
      <p:sp>
        <p:nvSpPr>
          <p:cNvPr id="68611" name="Notes Placeholder 2"/>
          <p:cNvSpPr>
            <a:spLocks noGrp="1"/>
          </p:cNvSpPr>
          <p:nvPr>
            <p:ph type="body" idx="1"/>
          </p:nvPr>
        </p:nvSpPr>
        <p:spPr bwMode="auto">
          <a:xfrm>
            <a:off x="175260" y="2663951"/>
            <a:ext cx="6583318" cy="3962859"/>
          </a:xfrm>
        </p:spPr>
        <p:txBody>
          <a:bodyPr wrap="square" numCol="1" anchor="t" anchorCtr="0" compatLnSpc="1">
            <a:prstTxWarp prst="textNoShape">
              <a:avLst/>
            </a:prstTxWarp>
          </a:bodyPr>
          <a:lstStyle/>
          <a:p>
            <a:r>
              <a:rPr lang="en-US" sz="1100" dirty="0" smtClean="0"/>
              <a:t>Notes to Facilitator:</a:t>
            </a:r>
          </a:p>
          <a:p>
            <a:pPr marL="170267" indent="-170267">
              <a:buFont typeface="Wingdings" panose="05000000000000000000" pitchFamily="2" charset="2"/>
              <a:buChar char="Ø"/>
            </a:pPr>
            <a:r>
              <a:rPr lang="en-US" sz="1100" dirty="0" smtClean="0"/>
              <a:t>Show </a:t>
            </a:r>
            <a:r>
              <a:rPr lang="en-US" sz="1100" dirty="0"/>
              <a:t>brief video on the hierarchy of Substitute Decision Makers. </a:t>
            </a:r>
          </a:p>
        </p:txBody>
      </p:sp>
    </p:spTree>
    <p:extLst>
      <p:ext uri="{BB962C8B-B14F-4D97-AF65-F5344CB8AC3E}">
        <p14:creationId xmlns:p14="http://schemas.microsoft.com/office/powerpoint/2010/main" val="727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 y="2691844"/>
            <a:ext cx="6667500" cy="62495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91138" name="Slide Image Placeholder 1"/>
          <p:cNvSpPr>
            <a:spLocks noGrp="1" noRot="1" noChangeAspect="1" noTextEdit="1"/>
          </p:cNvSpPr>
          <p:nvPr>
            <p:ph type="sldImg"/>
          </p:nvPr>
        </p:nvSpPr>
        <p:spPr bwMode="auto">
          <a:xfrm>
            <a:off x="1649413" y="438150"/>
            <a:ext cx="2901950" cy="2178050"/>
          </a:xfrm>
          <a:noFill/>
          <a:ln>
            <a:solidFill>
              <a:srgbClr val="000000"/>
            </a:solidFill>
            <a:miter lim="800000"/>
            <a:headEnd/>
            <a:tailEnd/>
          </a:ln>
        </p:spPr>
      </p:sp>
      <p:sp>
        <p:nvSpPr>
          <p:cNvPr id="68611" name="Notes Placeholder 2"/>
          <p:cNvSpPr>
            <a:spLocks noGrp="1"/>
          </p:cNvSpPr>
          <p:nvPr>
            <p:ph type="body" idx="1"/>
          </p:nvPr>
        </p:nvSpPr>
        <p:spPr bwMode="auto">
          <a:xfrm>
            <a:off x="175260" y="2663951"/>
            <a:ext cx="6667500" cy="3962859"/>
          </a:xfrm>
        </p:spPr>
        <p:txBody>
          <a:bodyPr wrap="square" numCol="1" anchor="t" anchorCtr="0" compatLnSpc="1">
            <a:prstTxWarp prst="textNoShape">
              <a:avLst/>
            </a:prstTxWarp>
          </a:bodyPr>
          <a:lstStyle/>
          <a:p>
            <a:r>
              <a:rPr lang="en-US" b="1" dirty="0" smtClean="0"/>
              <a:t>Notes to Facilitator: </a:t>
            </a:r>
          </a:p>
          <a:p>
            <a:pPr marL="171450" indent="-171450">
              <a:buFont typeface="Wingdings" panose="05000000000000000000" pitchFamily="2" charset="2"/>
              <a:buChar char="Ø"/>
            </a:pPr>
            <a:r>
              <a:rPr lang="en-US" dirty="0" smtClean="0"/>
              <a:t>These </a:t>
            </a:r>
            <a:r>
              <a:rPr lang="en-US" dirty="0"/>
              <a:t>notes below are not meant to be read verbatim but it is a resource for you as the facilitator to be able to explain in detail. </a:t>
            </a:r>
            <a:endParaRPr lang="en-CA" dirty="0"/>
          </a:p>
          <a:p>
            <a:endParaRPr lang="en-CA" sz="1100" dirty="0" smtClean="0"/>
          </a:p>
          <a:p>
            <a:pPr marL="171425" indent="-171425">
              <a:buFont typeface="Arial" panose="020B0604020202020204" pitchFamily="34" charset="0"/>
              <a:buChar char="•"/>
            </a:pPr>
            <a:r>
              <a:rPr lang="en-CA" sz="1100" dirty="0" smtClean="0"/>
              <a:t>The </a:t>
            </a:r>
            <a:r>
              <a:rPr lang="en-CA" sz="1100" dirty="0"/>
              <a:t>Ontario Health Care Consent Act, includes a hierarchy that provides every </a:t>
            </a:r>
            <a:r>
              <a:rPr lang="en-CA" sz="1100" dirty="0" smtClean="0"/>
              <a:t>person </a:t>
            </a:r>
            <a:r>
              <a:rPr lang="en-CA" sz="1100" dirty="0"/>
              <a:t>in Ontario with an automatic SDM(s). </a:t>
            </a:r>
            <a:endParaRPr lang="en-CA" sz="500" dirty="0"/>
          </a:p>
          <a:p>
            <a:pPr marL="171425" indent="-171425">
              <a:buFont typeface="Arial" panose="020B0604020202020204" pitchFamily="34" charset="0"/>
              <a:buChar char="•"/>
            </a:pPr>
            <a:r>
              <a:rPr lang="en-CA" sz="1100" dirty="0"/>
              <a:t>The </a:t>
            </a:r>
            <a:r>
              <a:rPr lang="en-CA" sz="1100" dirty="0" smtClean="0"/>
              <a:t>person/person’s </a:t>
            </a:r>
            <a:r>
              <a:rPr lang="en-CA" sz="1100" dirty="0"/>
              <a:t>in a </a:t>
            </a:r>
            <a:r>
              <a:rPr lang="en-CA" sz="1100" dirty="0" smtClean="0"/>
              <a:t>resident’s </a:t>
            </a:r>
            <a:r>
              <a:rPr lang="en-CA" sz="1100" dirty="0"/>
              <a:t>life that are the highest ranked in this hierarchy and that meet the requirements to act as a SDM(s) will be their SDM(s) for health care: </a:t>
            </a:r>
          </a:p>
          <a:p>
            <a:r>
              <a:rPr lang="en-CA" sz="500" dirty="0"/>
              <a:t> </a:t>
            </a:r>
          </a:p>
          <a:p>
            <a:pPr marL="228499" indent="-228566">
              <a:buAutoNum type="arabicPeriod"/>
            </a:pPr>
            <a:r>
              <a:rPr lang="en-US" sz="1100" b="1" dirty="0"/>
              <a:t>Guardian of the </a:t>
            </a:r>
            <a:r>
              <a:rPr lang="en-US" sz="1100" b="1" dirty="0" smtClean="0"/>
              <a:t>Person</a:t>
            </a:r>
            <a:r>
              <a:rPr lang="en-US" sz="1100" dirty="0" smtClean="0"/>
              <a:t>: </a:t>
            </a:r>
            <a:r>
              <a:rPr lang="en-US" sz="1100" dirty="0"/>
              <a:t>This is someone that is appointed by the court to be your SDM</a:t>
            </a:r>
          </a:p>
          <a:p>
            <a:endParaRPr lang="en-CA" sz="500" dirty="0"/>
          </a:p>
          <a:p>
            <a:pPr marL="228499" indent="-228566">
              <a:buAutoNum type="arabicPeriod" startAt="2"/>
            </a:pPr>
            <a:r>
              <a:rPr lang="en-US" sz="1100" b="1" dirty="0"/>
              <a:t>Attorney named in a Power of Attorney for </a:t>
            </a:r>
            <a:r>
              <a:rPr lang="en-US" sz="1100" b="1" dirty="0" smtClean="0"/>
              <a:t>Personal </a:t>
            </a:r>
            <a:r>
              <a:rPr lang="en-US" sz="1100" b="1" dirty="0"/>
              <a:t>Care</a:t>
            </a:r>
            <a:r>
              <a:rPr lang="en-US" sz="1100" dirty="0"/>
              <a:t>: This is </a:t>
            </a:r>
            <a:r>
              <a:rPr lang="en-US" sz="1100" dirty="0" smtClean="0"/>
              <a:t>the person/person’s you </a:t>
            </a:r>
            <a:r>
              <a:rPr lang="en-US" sz="1100" dirty="0"/>
              <a:t>have chosen to be your SDM(s) if you prepared this document when you were mentally capable to do so. </a:t>
            </a:r>
          </a:p>
          <a:p>
            <a:r>
              <a:rPr lang="en-US" sz="500" dirty="0"/>
              <a:t>	</a:t>
            </a:r>
            <a:endParaRPr lang="en-CA" sz="500" dirty="0"/>
          </a:p>
          <a:p>
            <a:r>
              <a:rPr lang="en-US" sz="1100" b="1" dirty="0"/>
              <a:t>3.   Representative appointed by the Ontario Consent and Capacity Board</a:t>
            </a:r>
            <a:r>
              <a:rPr lang="en-US" sz="1100" dirty="0"/>
              <a:t>: One of your family or friends could apply to the tribunal to be named as your “Representative,” which is a type of SDM. </a:t>
            </a:r>
            <a:endParaRPr lang="en-CA" sz="1100" dirty="0"/>
          </a:p>
          <a:p>
            <a:pPr marL="228499" indent="-228566">
              <a:buAutoNum type="arabicPeriod" startAt="4"/>
            </a:pPr>
            <a:endParaRPr lang="en-US" sz="500" b="1" dirty="0"/>
          </a:p>
          <a:p>
            <a:pPr marL="228499" indent="-228566">
              <a:buAutoNum type="arabicPeriod" startAt="4"/>
            </a:pPr>
            <a:r>
              <a:rPr lang="en-US" sz="1100" b="1" dirty="0"/>
              <a:t>Spouse or partner</a:t>
            </a:r>
            <a:r>
              <a:rPr lang="en-US" sz="1100" dirty="0"/>
              <a:t>. Two </a:t>
            </a:r>
            <a:r>
              <a:rPr lang="en-US" sz="1100" dirty="0" smtClean="0"/>
              <a:t>persons </a:t>
            </a:r>
            <a:r>
              <a:rPr lang="en-US" sz="1100" dirty="0"/>
              <a:t>are “spouses” if they are:</a:t>
            </a:r>
          </a:p>
          <a:p>
            <a:pPr marL="685666" lvl="1" indent="-228600">
              <a:buFont typeface="Arial" panose="020B0604020202020204" pitchFamily="34" charset="0"/>
              <a:buChar char="•"/>
            </a:pPr>
            <a:r>
              <a:rPr lang="en-US" sz="1100" dirty="0"/>
              <a:t>Married to each other; or</a:t>
            </a:r>
          </a:p>
          <a:p>
            <a:pPr marL="685632" lvl="1" indent="-228566">
              <a:buFont typeface="Arial" panose="020B0604020202020204" pitchFamily="34" charset="0"/>
              <a:buChar char="•"/>
            </a:pPr>
            <a:r>
              <a:rPr lang="en-US" sz="1100" dirty="0"/>
              <a:t>Living in a marriage-like relationship and, </a:t>
            </a:r>
            <a:endParaRPr lang="en-CA" sz="1100" dirty="0"/>
          </a:p>
          <a:p>
            <a:pPr lvl="1"/>
            <a:r>
              <a:rPr lang="en-US" sz="1100" dirty="0"/>
              <a:t>        </a:t>
            </a:r>
            <a:r>
              <a:rPr lang="en-US" sz="1100" dirty="0" err="1"/>
              <a:t>i</a:t>
            </a:r>
            <a:r>
              <a:rPr lang="en-US" sz="1100" dirty="0"/>
              <a:t>) have lived together for at least one year, or </a:t>
            </a:r>
            <a:endParaRPr lang="en-CA" sz="1100" dirty="0"/>
          </a:p>
          <a:p>
            <a:pPr lvl="1"/>
            <a:r>
              <a:rPr lang="en-US" sz="1100" dirty="0"/>
              <a:t>        ii) are the parents of a child together, or </a:t>
            </a:r>
            <a:endParaRPr lang="en-CA" sz="1100" dirty="0"/>
          </a:p>
          <a:p>
            <a:pPr lvl="1"/>
            <a:r>
              <a:rPr lang="en-US" sz="1100" dirty="0"/>
              <a:t>        iii) have together signed a Cohabitation Agreement under the Family Law Act. </a:t>
            </a:r>
            <a:endParaRPr lang="en-CA" sz="1100" dirty="0"/>
          </a:p>
          <a:p>
            <a:r>
              <a:rPr lang="en-US" sz="500" dirty="0" smtClean="0"/>
              <a:t>.</a:t>
            </a:r>
            <a:endParaRPr lang="en-US" sz="500" dirty="0"/>
          </a:p>
          <a:p>
            <a:r>
              <a:rPr lang="en-CA" sz="1100" dirty="0"/>
              <a:t>Note. </a:t>
            </a:r>
            <a:r>
              <a:rPr lang="en-US" sz="1100" dirty="0"/>
              <a:t>Two people are not spouses if they are living separate and apart as a result of a breakdown of their relationship. </a:t>
            </a:r>
            <a:endParaRPr lang="en-CA" sz="1100" dirty="0"/>
          </a:p>
          <a:p>
            <a:endParaRPr lang="en-US" sz="1100" dirty="0" smtClean="0"/>
          </a:p>
          <a:p>
            <a:r>
              <a:rPr lang="en-US" sz="1100" dirty="0" smtClean="0"/>
              <a:t>Two </a:t>
            </a:r>
            <a:r>
              <a:rPr lang="en-US" sz="1100" dirty="0"/>
              <a:t>people are “partners” if they have lived together for at least one year and have a close </a:t>
            </a:r>
            <a:r>
              <a:rPr lang="en-US" sz="1100" dirty="0" smtClean="0"/>
              <a:t>personal relationship </a:t>
            </a:r>
            <a:r>
              <a:rPr lang="en-US" sz="1100" dirty="0"/>
              <a:t>that is of primary importance in both people’s lives. This can include friends who have lived together for at least one year in a non-sexual relationship and have a special </a:t>
            </a:r>
            <a:r>
              <a:rPr lang="en-US" sz="1100" dirty="0" smtClean="0"/>
              <a:t>personal </a:t>
            </a:r>
            <a:r>
              <a:rPr lang="en-US" sz="1100" dirty="0"/>
              <a:t>family-like relationship.</a:t>
            </a:r>
          </a:p>
          <a:p>
            <a:endParaRPr lang="en-CA" sz="500" dirty="0"/>
          </a:p>
          <a:p>
            <a:r>
              <a:rPr lang="en-US" sz="500" dirty="0"/>
              <a:t>	</a:t>
            </a:r>
            <a:endParaRPr lang="en-CA" sz="500" dirty="0"/>
          </a:p>
          <a:p>
            <a:r>
              <a:rPr lang="en-US" sz="1100" b="1" dirty="0" smtClean="0"/>
              <a:t>5. Child </a:t>
            </a:r>
            <a:r>
              <a:rPr lang="en-US" sz="1100" b="1" dirty="0"/>
              <a:t>or parent or Children’s Aid Society </a:t>
            </a:r>
            <a:r>
              <a:rPr lang="en-US" sz="1100" dirty="0"/>
              <a:t>or other </a:t>
            </a:r>
            <a:r>
              <a:rPr lang="en-US" sz="1100" dirty="0" smtClean="0"/>
              <a:t>person </a:t>
            </a:r>
            <a:r>
              <a:rPr lang="en-US" sz="1100" dirty="0"/>
              <a:t>lawfully entitled to give or refuse consent to treatment in place of the incapable </a:t>
            </a:r>
            <a:r>
              <a:rPr lang="en-US" sz="1100" dirty="0" smtClean="0"/>
              <a:t>person. </a:t>
            </a:r>
            <a:r>
              <a:rPr lang="en-US" sz="1100" dirty="0"/>
              <a:t>This does not include a parent who only has a right of access. If a Children’s Aid Society or other </a:t>
            </a:r>
            <a:r>
              <a:rPr lang="en-US" sz="1100" dirty="0" smtClean="0"/>
              <a:t>person </a:t>
            </a:r>
            <a:r>
              <a:rPr lang="en-US" sz="1100" dirty="0"/>
              <a:t>is entitled to give or refuse consent in place of the parent, this then would not include the parent. </a:t>
            </a:r>
          </a:p>
          <a:p>
            <a:pPr marL="685699" lvl="1" indent="-228566">
              <a:buAutoNum type="arabicPeriod" startAt="4"/>
            </a:pPr>
            <a:endParaRPr lang="en-CA" sz="500" dirty="0"/>
          </a:p>
          <a:p>
            <a:r>
              <a:rPr lang="en-US" b="1" dirty="0" smtClean="0"/>
              <a:t>6. A </a:t>
            </a:r>
            <a:r>
              <a:rPr lang="en-US" b="1" dirty="0"/>
              <a:t>parent who only has a right of access</a:t>
            </a:r>
            <a:r>
              <a:rPr lang="en-US" dirty="0"/>
              <a:t>.</a:t>
            </a:r>
            <a:endParaRPr lang="en-CA" dirty="0"/>
          </a:p>
          <a:p>
            <a:r>
              <a:rPr lang="en-US" b="1" dirty="0" smtClean="0"/>
              <a:t>7. Brother </a:t>
            </a:r>
            <a:r>
              <a:rPr lang="en-US" b="1" dirty="0"/>
              <a:t>or sister </a:t>
            </a:r>
            <a:endParaRPr lang="en-CA" dirty="0"/>
          </a:p>
          <a:p>
            <a:r>
              <a:rPr lang="en-US" b="1" dirty="0" smtClean="0"/>
              <a:t>8. Any </a:t>
            </a:r>
            <a:r>
              <a:rPr lang="en-US" b="1" dirty="0"/>
              <a:t>other relative. </a:t>
            </a:r>
            <a:r>
              <a:rPr lang="en-US" dirty="0"/>
              <a:t>People are relatives if they are related by blood, marriage or adoption. </a:t>
            </a:r>
            <a:endParaRPr lang="en-CA" dirty="0"/>
          </a:p>
          <a:p>
            <a:r>
              <a:rPr lang="en-US" b="1" dirty="0" smtClean="0"/>
              <a:t>9. If </a:t>
            </a:r>
            <a:r>
              <a:rPr lang="en-US" b="1" dirty="0"/>
              <a:t>no </a:t>
            </a:r>
            <a:r>
              <a:rPr lang="en-US" b="1" dirty="0" smtClean="0"/>
              <a:t>person </a:t>
            </a:r>
            <a:r>
              <a:rPr lang="en-US" b="1" dirty="0"/>
              <a:t>in your life meets the requirement to be a </a:t>
            </a:r>
            <a:r>
              <a:rPr lang="en-US" b="1" dirty="0" smtClean="0"/>
              <a:t>SDM(s), </a:t>
            </a:r>
            <a:r>
              <a:rPr lang="en-US" b="1" dirty="0"/>
              <a:t>then the Office of the Public Guardian and Trustee is your SDM</a:t>
            </a:r>
            <a:r>
              <a:rPr lang="en-US" dirty="0"/>
              <a:t> </a:t>
            </a:r>
            <a:endParaRPr lang="en-US" sz="1100" dirty="0"/>
          </a:p>
        </p:txBody>
      </p:sp>
    </p:spTree>
    <p:extLst>
      <p:ext uri="{BB962C8B-B14F-4D97-AF65-F5344CB8AC3E}">
        <p14:creationId xmlns:p14="http://schemas.microsoft.com/office/powerpoint/2010/main" val="1166387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439738"/>
            <a:ext cx="3713163" cy="2786062"/>
          </a:xfrm>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CA" dirty="0"/>
              <a:t>To be an SDM, a </a:t>
            </a:r>
            <a:r>
              <a:rPr lang="en-CA" dirty="0" smtClean="0"/>
              <a:t>person must </a:t>
            </a:r>
            <a:r>
              <a:rPr lang="en-CA" dirty="0"/>
              <a:t>meet the following requirements: </a:t>
            </a:r>
          </a:p>
          <a:p>
            <a:pPr marL="628558" lvl="1" indent="-171425">
              <a:buFont typeface="Arial" panose="020B0604020202020204" pitchFamily="34" charset="0"/>
              <a:buChar char="•"/>
            </a:pPr>
            <a:r>
              <a:rPr lang="en-CA" b="1" dirty="0"/>
              <a:t>Willing</a:t>
            </a:r>
            <a:r>
              <a:rPr lang="en-CA" dirty="0"/>
              <a:t> to act as the SDM </a:t>
            </a:r>
          </a:p>
          <a:p>
            <a:pPr marL="628558" lvl="1" indent="-171425">
              <a:buFont typeface="Arial" panose="020B0604020202020204" pitchFamily="34" charset="0"/>
              <a:buChar char="•"/>
            </a:pPr>
            <a:r>
              <a:rPr lang="en-CA" b="1" dirty="0"/>
              <a:t>Mentally capable</a:t>
            </a:r>
            <a:r>
              <a:rPr lang="en-CA" dirty="0"/>
              <a:t> to make the needed health decisions </a:t>
            </a:r>
          </a:p>
          <a:p>
            <a:pPr marL="628558" lvl="1" indent="-171425">
              <a:buFont typeface="Arial" panose="020B0604020202020204" pitchFamily="34" charset="0"/>
              <a:buChar char="•"/>
            </a:pPr>
            <a:r>
              <a:rPr lang="en-CA" b="1" dirty="0"/>
              <a:t>Available</a:t>
            </a:r>
            <a:r>
              <a:rPr lang="en-CA" dirty="0"/>
              <a:t> (in </a:t>
            </a:r>
            <a:r>
              <a:rPr lang="en-CA" dirty="0" smtClean="0"/>
              <a:t>person, </a:t>
            </a:r>
            <a:r>
              <a:rPr lang="en-CA" dirty="0"/>
              <a:t>by phone or by some other means) when a decision needs to be </a:t>
            </a:r>
            <a:r>
              <a:rPr lang="en-CA" dirty="0" smtClean="0"/>
              <a:t>made.</a:t>
            </a:r>
            <a:r>
              <a:rPr lang="en-CA" baseline="0" dirty="0" smtClean="0"/>
              <a:t> This can include other means of technology that is available to the SDM and health care team that can be used in accordance with professional standards. </a:t>
            </a:r>
          </a:p>
          <a:p>
            <a:pPr marL="628558" marR="0" lvl="1" indent="-171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smtClean="0"/>
              <a:t>Not prohibited </a:t>
            </a:r>
            <a:r>
              <a:rPr lang="en-CA" sz="1200" dirty="0" smtClean="0"/>
              <a:t>by a court order or separation agreement that prohibits access to the incapable person or giving or refusing consent on his or her behalf,</a:t>
            </a:r>
            <a:endParaRPr lang="en-CA" dirty="0"/>
          </a:p>
          <a:p>
            <a:pPr marL="628558" lvl="1" indent="-171425">
              <a:buFont typeface="Arial" panose="020B0604020202020204" pitchFamily="34" charset="0"/>
              <a:buChar char="•"/>
            </a:pPr>
            <a:r>
              <a:rPr lang="en-CA" b="1" dirty="0"/>
              <a:t>At least 16 </a:t>
            </a:r>
            <a:r>
              <a:rPr lang="en-CA" dirty="0"/>
              <a:t>years of age (unless he/she</a:t>
            </a:r>
            <a:r>
              <a:rPr lang="en-CA" baseline="0" dirty="0"/>
              <a:t> is the incapable </a:t>
            </a:r>
            <a:r>
              <a:rPr lang="en-CA" baseline="0" dirty="0" smtClean="0"/>
              <a:t>person’s </a:t>
            </a:r>
            <a:r>
              <a:rPr lang="en-CA" baseline="0" dirty="0"/>
              <a:t>parent)</a:t>
            </a:r>
            <a:r>
              <a:rPr lang="en-CA" dirty="0"/>
              <a: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728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398588" y="439738"/>
            <a:ext cx="3714750" cy="2786062"/>
          </a:xfrm>
          <a:noFill/>
          <a:ln>
            <a:solidFill>
              <a:srgbClr val="000000"/>
            </a:solidFill>
            <a:miter lim="800000"/>
            <a:headEnd/>
            <a:tailEnd/>
          </a:ln>
        </p:spPr>
      </p:sp>
      <p:sp>
        <p:nvSpPr>
          <p:cNvPr id="68611" name="Notes Placeholder 2"/>
          <p:cNvSpPr>
            <a:spLocks noGrp="1"/>
          </p:cNvSpPr>
          <p:nvPr>
            <p:ph type="body" idx="1"/>
          </p:nvPr>
        </p:nvSpPr>
        <p:spPr bwMode="auto">
          <a:xfrm>
            <a:off x="162719" y="3412879"/>
            <a:ext cx="6629400" cy="4515428"/>
          </a:xfrm>
        </p:spPr>
        <p:txBody>
          <a:bodyPr wrap="square" numCol="1" anchor="t" anchorCtr="0" compatLnSpc="1">
            <a:prstTxWarp prst="textNoShape">
              <a:avLst/>
            </a:prstTxWarp>
          </a:bodyPr>
          <a:lstStyle/>
          <a:p>
            <a:pPr marL="171425" indent="-171425">
              <a:buFont typeface="Arial" panose="020B0604020202020204" pitchFamily="34" charset="0"/>
              <a:buChar char="•"/>
            </a:pPr>
            <a:r>
              <a:rPr lang="en-CA" dirty="0"/>
              <a:t>SDM(s) only provide consent on behalf of a </a:t>
            </a:r>
            <a:r>
              <a:rPr lang="en-CA" dirty="0" smtClean="0"/>
              <a:t>resident </a:t>
            </a:r>
            <a:r>
              <a:rPr lang="en-CA" dirty="0"/>
              <a:t>when they are mentally incapable.</a:t>
            </a:r>
          </a:p>
          <a:p>
            <a:r>
              <a:rPr lang="en-CA" dirty="0"/>
              <a:t> </a:t>
            </a:r>
          </a:p>
          <a:p>
            <a:pPr marL="171425" indent="-171425">
              <a:buFont typeface="Arial" panose="020B0604020202020204" pitchFamily="34" charset="0"/>
              <a:buChar char="•"/>
            </a:pPr>
            <a:r>
              <a:rPr lang="en-CA" dirty="0"/>
              <a:t>The list of SDMs is </a:t>
            </a:r>
            <a:r>
              <a:rPr lang="en-US" dirty="0"/>
              <a:t>a ranked list, meaning that the health care providers is required to identify the highest ranked </a:t>
            </a:r>
            <a:r>
              <a:rPr lang="en-US" dirty="0" smtClean="0"/>
              <a:t>person/people. </a:t>
            </a:r>
            <a:endParaRPr lang="en-CA" dirty="0"/>
          </a:p>
          <a:p>
            <a:r>
              <a:rPr lang="en-CA" dirty="0"/>
              <a:t> </a:t>
            </a:r>
            <a:endParaRPr lang="en-CA" baseline="0" dirty="0"/>
          </a:p>
          <a:p>
            <a:pPr marL="171425" indent="-171425">
              <a:buFont typeface="Arial" panose="020B0604020202020204" pitchFamily="34" charset="0"/>
              <a:buChar char="•"/>
            </a:pPr>
            <a:r>
              <a:rPr lang="en-US" i="0" baseline="0" dirty="0"/>
              <a:t>If there is more than one </a:t>
            </a:r>
            <a:r>
              <a:rPr lang="en-US" i="0" baseline="0" dirty="0" smtClean="0"/>
              <a:t>person </a:t>
            </a:r>
            <a:r>
              <a:rPr lang="en-US" i="0" baseline="0" dirty="0"/>
              <a:t>entitled to act as the SDM at any one level in the hierarchy </a:t>
            </a:r>
            <a:r>
              <a:rPr lang="en-US" i="0" baseline="0" dirty="0" smtClean="0"/>
              <a:t>and </a:t>
            </a:r>
            <a:r>
              <a:rPr lang="en-US" i="0" baseline="0" dirty="0"/>
              <a:t>they are the highest ranking in the hierarchy, they must make decisions together (jointly) or they must decide amongst themselves which of them will act as the </a:t>
            </a:r>
            <a:r>
              <a:rPr lang="en-US" i="0" baseline="0" dirty="0" smtClean="0"/>
              <a:t>resident’s </a:t>
            </a:r>
            <a:r>
              <a:rPr lang="en-US" i="0" baseline="0" dirty="0"/>
              <a:t>SDM. </a:t>
            </a:r>
            <a:endParaRPr lang="en-US" i="0" baseline="0" dirty="0" smtClean="0"/>
          </a:p>
          <a:p>
            <a:pPr marL="628625" lvl="1" indent="-171425">
              <a:buFont typeface="Arial" panose="020B0604020202020204" pitchFamily="34" charset="0"/>
              <a:buChar char="•"/>
            </a:pPr>
            <a:r>
              <a:rPr lang="en-US" i="0" baseline="0" dirty="0" smtClean="0"/>
              <a:t>For </a:t>
            </a:r>
            <a:r>
              <a:rPr lang="en-US" i="0" baseline="0" dirty="0"/>
              <a:t>example 3 adult children must act together and agree on any decisions for their incapable parent’s health care. If they all agree that only one of them should make decisions for their parent, then that one child may make decisions for the parent alone, without talking to the other two, and the health care professionals must take direction from that one child. The health care professionals cannot pick which one of the three should make decisions for the </a:t>
            </a:r>
            <a:r>
              <a:rPr lang="en-US" i="0" baseline="0" dirty="0" smtClean="0"/>
              <a:t>resident. </a:t>
            </a:r>
            <a:r>
              <a:rPr lang="en-US" i="0" baseline="0" dirty="0"/>
              <a:t>The three children must decide amongst themselves whether they all act together or which one of them will act.</a:t>
            </a:r>
          </a:p>
          <a:p>
            <a:pPr marL="171425" indent="-171425">
              <a:buFont typeface="Arial" panose="020B0604020202020204" pitchFamily="34" charset="0"/>
              <a:buChar char="•"/>
            </a:pPr>
            <a:endParaRPr lang="en-US" dirty="0"/>
          </a:p>
          <a:p>
            <a:pPr marL="171425" indent="-171425">
              <a:buFont typeface="Arial" panose="020B0604020202020204" pitchFamily="34" charset="0"/>
              <a:buChar char="•"/>
            </a:pPr>
            <a:r>
              <a:rPr lang="en-US" dirty="0"/>
              <a:t>If there is a conflict among people who are equally entitled to act as the SDM, and they all want to act, and they cannot agree on the decisions about treatment for you, the Public Guardian and Trustee is required to act as the SDM </a:t>
            </a:r>
            <a:r>
              <a:rPr lang="en-US" b="1" dirty="0"/>
              <a:t>instead</a:t>
            </a:r>
            <a:r>
              <a:rPr lang="en-US" dirty="0"/>
              <a:t> of any of them. The Public Guardian and Trustee does not choose between the disagreeing decision makers </a:t>
            </a:r>
            <a:r>
              <a:rPr lang="en-US" b="1" dirty="0"/>
              <a:t>but “shall make the decision in their stead.”</a:t>
            </a:r>
          </a:p>
          <a:p>
            <a:endParaRPr lang="en-US" i="0" baseline="0" dirty="0"/>
          </a:p>
          <a:p>
            <a:endParaRPr lang="en-US" i="0" baseline="0" dirty="0"/>
          </a:p>
          <a:p>
            <a:endParaRPr lang="en-CA" baseline="0" dirty="0"/>
          </a:p>
        </p:txBody>
      </p:sp>
    </p:spTree>
    <p:extLst>
      <p:ext uri="{BB962C8B-B14F-4D97-AF65-F5344CB8AC3E}">
        <p14:creationId xmlns:p14="http://schemas.microsoft.com/office/powerpoint/2010/main" val="62557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CA" dirty="0"/>
              <a:t>It is very important to recognize that a Power of Attorney </a:t>
            </a:r>
            <a:r>
              <a:rPr lang="en-CA" dirty="0" smtClean="0"/>
              <a:t>for Personal Care </a:t>
            </a:r>
            <a:r>
              <a:rPr lang="en-CA" dirty="0"/>
              <a:t>(POAPC) is part of the hierarchy and is only one type of SDM.</a:t>
            </a:r>
          </a:p>
          <a:p>
            <a:r>
              <a:rPr lang="en-CA" dirty="0"/>
              <a:t> </a:t>
            </a:r>
          </a:p>
          <a:p>
            <a:pPr marL="171425" indent="-171425">
              <a:buFont typeface="Arial" panose="020B0604020202020204" pitchFamily="34" charset="0"/>
              <a:buChar char="•"/>
            </a:pPr>
            <a:r>
              <a:rPr lang="en-CA" dirty="0"/>
              <a:t>The POAPC is a document in Ontario that a mentally capable </a:t>
            </a:r>
            <a:r>
              <a:rPr lang="en-CA" dirty="0" smtClean="0"/>
              <a:t>person </a:t>
            </a:r>
            <a:r>
              <a:rPr lang="en-CA" dirty="0"/>
              <a:t>can prepare to name a </a:t>
            </a:r>
            <a:r>
              <a:rPr lang="en-CA" dirty="0" smtClean="0"/>
              <a:t>person(s) </a:t>
            </a:r>
            <a:r>
              <a:rPr lang="en-CA" dirty="0"/>
              <a:t>to be their SDM(s) for future health and other </a:t>
            </a:r>
            <a:r>
              <a:rPr lang="en-CA" dirty="0" smtClean="0"/>
              <a:t>personal </a:t>
            </a:r>
            <a:r>
              <a:rPr lang="en-CA" dirty="0"/>
              <a:t>care decisions. </a:t>
            </a:r>
          </a:p>
          <a:p>
            <a:pPr marL="171425" indent="-171425">
              <a:buFont typeface="Arial" panose="020B0604020202020204" pitchFamily="34" charset="0"/>
              <a:buChar char="•"/>
            </a:pPr>
            <a:endParaRPr lang="en-CA" dirty="0"/>
          </a:p>
          <a:p>
            <a:pPr marL="171425" indent="-171425">
              <a:buFont typeface="Arial" panose="020B0604020202020204" pitchFamily="34" charset="0"/>
              <a:buChar char="•"/>
            </a:pPr>
            <a:r>
              <a:rPr lang="en-CA" dirty="0"/>
              <a:t>This document is used to name someone referred to as the “attorney” who would make future health and other </a:t>
            </a:r>
            <a:r>
              <a:rPr lang="en-CA" dirty="0" smtClean="0"/>
              <a:t>personal </a:t>
            </a:r>
            <a:r>
              <a:rPr lang="en-CA" dirty="0"/>
              <a:t>decisions (decisions about nutrition, shelter, safety, clothing and hygiene) on behalf of that </a:t>
            </a:r>
            <a:r>
              <a:rPr lang="en-CA" dirty="0" smtClean="0"/>
              <a:t>resident </a:t>
            </a:r>
            <a:r>
              <a:rPr lang="en-CA" dirty="0"/>
              <a:t>if they were to become mentally incapable. The word “attorney” does not mean a lawyer but is anyone </a:t>
            </a:r>
            <a:r>
              <a:rPr lang="en-CA" dirty="0" smtClean="0"/>
              <a:t>named in </a:t>
            </a:r>
            <a:r>
              <a:rPr lang="en-CA" dirty="0"/>
              <a:t>that document. </a:t>
            </a:r>
          </a:p>
          <a:p>
            <a:r>
              <a:rPr lang="en-CA" dirty="0"/>
              <a:t> </a:t>
            </a:r>
          </a:p>
          <a:p>
            <a:pPr marL="171425" indent="-171425">
              <a:buFont typeface="Arial" panose="020B0604020202020204" pitchFamily="34" charset="0"/>
              <a:buChar char="•"/>
            </a:pPr>
            <a:r>
              <a:rPr lang="en-CA" dirty="0"/>
              <a:t>It is recommended that forms ask about SDM(s) rather than POAPC to dispel the misconception that you have to do this to have an SDM</a:t>
            </a:r>
            <a:r>
              <a:rPr lang="en-CA" dirty="0" smtClean="0"/>
              <a:t>.</a:t>
            </a:r>
          </a:p>
          <a:p>
            <a:pPr marL="171425" indent="-171425">
              <a:buFont typeface="Arial" panose="020B0604020202020204" pitchFamily="34" charset="0"/>
              <a:buChar char="•"/>
            </a:pPr>
            <a:endParaRPr lang="en-CA" dirty="0" smtClean="0"/>
          </a:p>
          <a:p>
            <a:pPr marL="171425" indent="-171425">
              <a:buFont typeface="Arial" panose="020B0604020202020204" pitchFamily="34" charset="0"/>
              <a:buChar char="•"/>
            </a:pPr>
            <a:r>
              <a:rPr lang="en-CA" b="1" dirty="0" smtClean="0"/>
              <a:t>Note.</a:t>
            </a:r>
            <a:r>
              <a:rPr lang="en-CA" b="1" baseline="0" dirty="0" smtClean="0"/>
              <a:t> </a:t>
            </a:r>
            <a:r>
              <a:rPr lang="en-CA" sz="1200" b="0" kern="1200" dirty="0" smtClean="0">
                <a:solidFill>
                  <a:schemeClr val="tx1"/>
                </a:solidFill>
                <a:effectLst/>
                <a:latin typeface="+mn-lt"/>
                <a:ea typeface="+mn-ea"/>
                <a:cs typeface="+mn-cs"/>
              </a:rPr>
              <a:t>LTC homes cannot require residents to prepare a POAPC as condition of admission. </a:t>
            </a:r>
            <a:endParaRPr lang="en-CA" b="0" dirty="0"/>
          </a:p>
          <a:p>
            <a:endParaRPr lang="en-CA" dirty="0"/>
          </a:p>
          <a:p>
            <a:pPr marL="171425" indent="-171425">
              <a:buFont typeface="Arial" panose="020B0604020202020204" pitchFamily="34" charset="0"/>
              <a:buChar char="•"/>
            </a:pPr>
            <a:r>
              <a:rPr lang="en-US" b="1" dirty="0"/>
              <a:t>Note: </a:t>
            </a:r>
            <a:r>
              <a:rPr lang="en-US" dirty="0"/>
              <a:t>The Power of Attorney for </a:t>
            </a:r>
            <a:r>
              <a:rPr lang="en-US" dirty="0" smtClean="0"/>
              <a:t>Personal Care </a:t>
            </a:r>
            <a:r>
              <a:rPr lang="en-US" dirty="0"/>
              <a:t>is NOT the same as the Power of Attorney for Property. The Power </a:t>
            </a:r>
            <a:r>
              <a:rPr lang="en-US" dirty="0" smtClean="0"/>
              <a:t>of Attorney </a:t>
            </a:r>
            <a:r>
              <a:rPr lang="en-US" dirty="0"/>
              <a:t>for Property is the document where you name a </a:t>
            </a:r>
            <a:r>
              <a:rPr lang="en-US" dirty="0" smtClean="0"/>
              <a:t>person(s) to </a:t>
            </a:r>
            <a:r>
              <a:rPr lang="en-US" dirty="0"/>
              <a:t>make decisions about your money and property. The attorney for property cannot make decisions for you about your health </a:t>
            </a:r>
            <a:r>
              <a:rPr lang="en-US" dirty="0" smtClean="0"/>
              <a:t>and personal </a:t>
            </a:r>
            <a:r>
              <a:rPr lang="en-US" dirty="0"/>
              <a:t>care.</a:t>
            </a:r>
            <a:endParaRPr lang="en-CA" dirty="0"/>
          </a:p>
        </p:txBody>
      </p:sp>
    </p:spTree>
    <p:extLst>
      <p:ext uri="{BB962C8B-B14F-4D97-AF65-F5344CB8AC3E}">
        <p14:creationId xmlns:p14="http://schemas.microsoft.com/office/powerpoint/2010/main" val="326120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5" name="Rectangle 4"/>
          <p:cNvSpPr/>
          <p:nvPr/>
        </p:nvSpPr>
        <p:spPr>
          <a:xfrm>
            <a:off x="171488" y="3331117"/>
            <a:ext cx="6617932" cy="88274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3" name="Notes Placeholder 2"/>
          <p:cNvSpPr>
            <a:spLocks noGrp="1"/>
          </p:cNvSpPr>
          <p:nvPr>
            <p:ph type="body" idx="1"/>
          </p:nvPr>
        </p:nvSpPr>
        <p:spPr/>
        <p:txBody>
          <a:bodyPr/>
          <a:lstStyle/>
          <a:p>
            <a:r>
              <a:rPr lang="en-CA" dirty="0" smtClean="0"/>
              <a:t>Notes to Facilitator:</a:t>
            </a:r>
            <a:endParaRPr lang="en-CA" dirty="0"/>
          </a:p>
          <a:p>
            <a:pPr marL="171425" indent="-171425">
              <a:buFont typeface="Wingdings" panose="05000000000000000000" pitchFamily="2" charset="2"/>
              <a:buChar char="Ø"/>
            </a:pPr>
            <a:r>
              <a:rPr lang="en-CA" dirty="0"/>
              <a:t>Take 1 to 2 minutes to revisit the case. Inform the group that Mrs. Brown has been found to be mentally incapable and allow the group to complete question 2. </a:t>
            </a:r>
          </a:p>
          <a:p>
            <a:pPr marL="171425" indent="-171425">
              <a:buFont typeface="Wingdings" panose="05000000000000000000" pitchFamily="2" charset="2"/>
              <a:buChar char="Ø"/>
            </a:pPr>
            <a:r>
              <a:rPr lang="en-CA" dirty="0"/>
              <a:t>Take up the activity and discuss the ranking rationale of the group. </a:t>
            </a:r>
            <a:endParaRPr lang="en-CA" baseline="0" dirty="0"/>
          </a:p>
        </p:txBody>
      </p:sp>
    </p:spTree>
    <p:extLst>
      <p:ext uri="{BB962C8B-B14F-4D97-AF65-F5344CB8AC3E}">
        <p14:creationId xmlns:p14="http://schemas.microsoft.com/office/powerpoint/2010/main" val="421200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CA" dirty="0"/>
              <a:t>If there is no SDM(s) who meets the requirements to make a decision, the Office of the Public Guardian and Trustee (OPGT) shall make the decision.</a:t>
            </a:r>
          </a:p>
          <a:p>
            <a:r>
              <a:rPr lang="en-CA" dirty="0"/>
              <a:t> </a:t>
            </a:r>
          </a:p>
          <a:p>
            <a:pPr marL="171425" indent="-171425">
              <a:buFont typeface="Arial" panose="020B0604020202020204" pitchFamily="34" charset="0"/>
              <a:buChar char="•"/>
            </a:pPr>
            <a:r>
              <a:rPr lang="en-CA" dirty="0"/>
              <a:t>In order to make the decision, the OPGT requires:</a:t>
            </a:r>
          </a:p>
          <a:p>
            <a:pPr marL="628558" lvl="1" indent="-171425">
              <a:buFont typeface="Arial" panose="020B0604020202020204" pitchFamily="34" charset="0"/>
              <a:buChar char="•"/>
            </a:pPr>
            <a:r>
              <a:rPr lang="en-CA" dirty="0"/>
              <a:t>Verbal confirmation that the </a:t>
            </a:r>
            <a:r>
              <a:rPr lang="en-CA" dirty="0" smtClean="0"/>
              <a:t>resident </a:t>
            </a:r>
            <a:r>
              <a:rPr lang="en-CA" dirty="0"/>
              <a:t>has been found mentally incapable</a:t>
            </a:r>
          </a:p>
          <a:p>
            <a:pPr marL="628558" lvl="1" indent="-171425">
              <a:buFont typeface="Arial" panose="020B0604020202020204" pitchFamily="34" charset="0"/>
              <a:buChar char="•"/>
            </a:pPr>
            <a:r>
              <a:rPr lang="en-CA" dirty="0"/>
              <a:t>Information about the efforts to locate a higher ranked SDM(s) </a:t>
            </a:r>
          </a:p>
          <a:p>
            <a:pPr marL="628558" lvl="1" indent="-171425">
              <a:buFont typeface="Arial" panose="020B0604020202020204" pitchFamily="34" charset="0"/>
              <a:buChar char="•"/>
            </a:pPr>
            <a:r>
              <a:rPr lang="en-CA" dirty="0"/>
              <a:t>Information about the </a:t>
            </a:r>
            <a:r>
              <a:rPr lang="en-CA" dirty="0" smtClean="0"/>
              <a:t>resident</a:t>
            </a:r>
          </a:p>
          <a:p>
            <a:pPr marL="628558" lvl="1" indent="-171425">
              <a:buFont typeface="Arial" panose="020B0604020202020204" pitchFamily="34" charset="0"/>
              <a:buChar char="•"/>
            </a:pPr>
            <a:r>
              <a:rPr lang="en-CA" dirty="0" smtClean="0"/>
              <a:t>Information </a:t>
            </a:r>
            <a:r>
              <a:rPr lang="en-CA" dirty="0"/>
              <a:t>about the proposed treatment </a:t>
            </a:r>
          </a:p>
          <a:p>
            <a:r>
              <a:rPr lang="en-CA" dirty="0"/>
              <a:t> </a:t>
            </a:r>
          </a:p>
          <a:p>
            <a:pPr marL="171425" indent="-171425">
              <a:buFont typeface="Arial" panose="020B0604020202020204" pitchFamily="34" charset="0"/>
              <a:buChar char="•"/>
            </a:pPr>
            <a:r>
              <a:rPr lang="en-CA" dirty="0"/>
              <a:t>The OPGT will verbally advise the health care provider or a member of their team of the decision.</a:t>
            </a:r>
            <a:endParaRPr lang="en-CA" b="0" dirty="0"/>
          </a:p>
        </p:txBody>
      </p:sp>
    </p:spTree>
    <p:extLst>
      <p:ext uri="{BB962C8B-B14F-4D97-AF65-F5344CB8AC3E}">
        <p14:creationId xmlns:p14="http://schemas.microsoft.com/office/powerpoint/2010/main" val="393550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reviews some of the common questions/scenarios that arise when thinking about the hierarchy and requirements of SDM(s)</a:t>
            </a:r>
            <a:r>
              <a:rPr lang="en-CA" dirty="0" smtClean="0"/>
              <a:t> </a:t>
            </a:r>
          </a:p>
          <a:p>
            <a:endParaRPr lang="en-CA" dirty="0" smtClean="0"/>
          </a:p>
          <a:p>
            <a:r>
              <a:rPr lang="en-CA" dirty="0" smtClean="0"/>
              <a:t>So what if: </a:t>
            </a:r>
          </a:p>
          <a:p>
            <a:pPr marL="167112" indent="-170267">
              <a:buFont typeface="Arial" panose="020B0604020202020204" pitchFamily="34" charset="0"/>
              <a:buChar char="•"/>
            </a:pPr>
            <a:r>
              <a:rPr lang="en-CA" dirty="0" smtClean="0"/>
              <a:t>If </a:t>
            </a:r>
            <a:r>
              <a:rPr lang="en-CA" dirty="0"/>
              <a:t>you, as the health practitioner, are of the opinion that the highest ranking </a:t>
            </a:r>
            <a:r>
              <a:rPr lang="en-CA" dirty="0" smtClean="0"/>
              <a:t>SDM(s) </a:t>
            </a:r>
            <a:r>
              <a:rPr lang="en-CA" dirty="0"/>
              <a:t>is not capable to make treatment decision – </a:t>
            </a:r>
            <a:r>
              <a:rPr lang="en-CA" b="1" dirty="0"/>
              <a:t>then next </a:t>
            </a:r>
            <a:r>
              <a:rPr lang="en-CA" b="1" dirty="0" smtClean="0"/>
              <a:t>SDM(s) </a:t>
            </a:r>
            <a:r>
              <a:rPr lang="en-CA" b="1" dirty="0"/>
              <a:t>on the list steps in </a:t>
            </a:r>
          </a:p>
          <a:p>
            <a:pPr marL="167112" indent="-170267">
              <a:buFont typeface="Arial" panose="020B0604020202020204" pitchFamily="34" charset="0"/>
              <a:buChar char="•"/>
            </a:pPr>
            <a:r>
              <a:rPr lang="en-CA" dirty="0"/>
              <a:t>If </a:t>
            </a:r>
            <a:r>
              <a:rPr lang="en-CA" dirty="0" smtClean="0"/>
              <a:t>SDM(s) </a:t>
            </a:r>
            <a:r>
              <a:rPr lang="en-CA" dirty="0"/>
              <a:t>is not available – </a:t>
            </a:r>
            <a:r>
              <a:rPr lang="en-CA" b="1" dirty="0"/>
              <a:t>then next raking </a:t>
            </a:r>
            <a:r>
              <a:rPr lang="en-CA" b="1" dirty="0" smtClean="0"/>
              <a:t>SDM(s) </a:t>
            </a:r>
            <a:r>
              <a:rPr lang="en-CA" b="1" dirty="0"/>
              <a:t>steps in </a:t>
            </a:r>
          </a:p>
          <a:p>
            <a:pPr marL="167112" indent="-170267">
              <a:buFont typeface="Arial" panose="020B0604020202020204" pitchFamily="34" charset="0"/>
              <a:buChar char="•"/>
            </a:pPr>
            <a:r>
              <a:rPr lang="en-CA" dirty="0"/>
              <a:t>If </a:t>
            </a:r>
            <a:r>
              <a:rPr lang="en-CA" dirty="0" smtClean="0"/>
              <a:t>SDM(s) </a:t>
            </a:r>
            <a:r>
              <a:rPr lang="en-CA" dirty="0"/>
              <a:t>not willing to act – </a:t>
            </a:r>
            <a:r>
              <a:rPr lang="en-CA" b="1" dirty="0"/>
              <a:t>then next ranking </a:t>
            </a:r>
            <a:r>
              <a:rPr lang="en-CA" b="1" dirty="0" smtClean="0"/>
              <a:t>SDM(s) </a:t>
            </a:r>
            <a:r>
              <a:rPr lang="en-CA" b="1" dirty="0"/>
              <a:t>steps in </a:t>
            </a:r>
          </a:p>
          <a:p>
            <a:pPr marL="167112" indent="-170267">
              <a:buFont typeface="Arial" panose="020B0604020202020204" pitchFamily="34" charset="0"/>
              <a:buChar char="•"/>
            </a:pPr>
            <a:r>
              <a:rPr lang="en-CA" dirty="0"/>
              <a:t>If </a:t>
            </a:r>
            <a:r>
              <a:rPr lang="en-CA" dirty="0" smtClean="0"/>
              <a:t>SDM(s) claims </a:t>
            </a:r>
            <a:r>
              <a:rPr lang="en-CA" dirty="0"/>
              <a:t>to be attorney – </a:t>
            </a:r>
            <a:r>
              <a:rPr lang="en-CA" b="1" dirty="0" smtClean="0"/>
              <a:t>SDM(s) </a:t>
            </a:r>
            <a:r>
              <a:rPr lang="en-CA" b="1" dirty="0"/>
              <a:t>should be able to produce POAPC to confirm this </a:t>
            </a:r>
          </a:p>
          <a:p>
            <a:pPr marL="170267" indent="-170267">
              <a:buFont typeface="Arial" panose="020B0604020202020204" pitchFamily="34" charset="0"/>
              <a:buChar char="•"/>
            </a:pPr>
            <a:endParaRPr lang="en-CA" dirty="0" smtClean="0"/>
          </a:p>
          <a:p>
            <a:pPr marL="624312" lvl="1" indent="-170267">
              <a:buFont typeface="Arial" panose="020B0604020202020204" pitchFamily="34" charset="0"/>
              <a:buChar char="•"/>
            </a:pPr>
            <a:endParaRPr lang="en-CA" dirty="0"/>
          </a:p>
        </p:txBody>
      </p:sp>
    </p:spTree>
    <p:extLst>
      <p:ext uri="{BB962C8B-B14F-4D97-AF65-F5344CB8AC3E}">
        <p14:creationId xmlns:p14="http://schemas.microsoft.com/office/powerpoint/2010/main" val="85204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 if: </a:t>
            </a:r>
          </a:p>
          <a:p>
            <a:pPr marL="167112" indent="-170267">
              <a:buFont typeface="Arial" panose="020B0604020202020204" pitchFamily="34" charset="0"/>
              <a:buChar char="•"/>
            </a:pPr>
            <a:r>
              <a:rPr lang="en-CA" dirty="0" smtClean="0"/>
              <a:t>There are multiple </a:t>
            </a:r>
            <a:r>
              <a:rPr lang="en-CA" dirty="0"/>
              <a:t>equal ranking </a:t>
            </a:r>
            <a:r>
              <a:rPr lang="en-CA" dirty="0" smtClean="0"/>
              <a:t>SDM(s) </a:t>
            </a:r>
            <a:r>
              <a:rPr lang="en-CA" dirty="0"/>
              <a:t>– all must act or they choose amongst themselves how many act –but if can’t agree then must turn to the OPGT</a:t>
            </a:r>
          </a:p>
          <a:p>
            <a:pPr marL="167112" indent="-170267">
              <a:buFont typeface="Arial" panose="020B0604020202020204" pitchFamily="34" charset="0"/>
              <a:buChar char="•"/>
            </a:pPr>
            <a:r>
              <a:rPr lang="en-CA" dirty="0" smtClean="0"/>
              <a:t>SDM(s) </a:t>
            </a:r>
            <a:r>
              <a:rPr lang="en-CA" dirty="0"/>
              <a:t>not acting based on wishes or best interest – it would be recommended that the health care team engage further with the </a:t>
            </a:r>
            <a:r>
              <a:rPr lang="en-CA" dirty="0" smtClean="0"/>
              <a:t>SDM(s) </a:t>
            </a:r>
            <a:r>
              <a:rPr lang="en-CA" dirty="0"/>
              <a:t>to understand the situation and clarify any misunderstanding/misinformation. A discussion about </a:t>
            </a:r>
            <a:r>
              <a:rPr lang="en-CA" dirty="0" smtClean="0"/>
              <a:t>resident’s </a:t>
            </a:r>
            <a:r>
              <a:rPr lang="en-CA" dirty="0"/>
              <a:t>previous wishes and if they have been considered. It is an obligation of health practitioners to </a:t>
            </a:r>
            <a:r>
              <a:rPr lang="en-CA" dirty="0" smtClean="0"/>
              <a:t>educate SDM(s) </a:t>
            </a:r>
            <a:r>
              <a:rPr lang="en-CA" dirty="0"/>
              <a:t>about their obligations in the role. A completion of a Form G through the Consent and Capacity Board should be the last </a:t>
            </a:r>
            <a:r>
              <a:rPr lang="en-CA" dirty="0" smtClean="0"/>
              <a:t>resort. </a:t>
            </a:r>
            <a:endParaRPr lang="en-CA" dirty="0"/>
          </a:p>
          <a:p>
            <a:endParaRPr lang="en-CA" dirty="0"/>
          </a:p>
          <a:p>
            <a:r>
              <a:rPr lang="en-CA" b="1" u="sng" dirty="0" smtClean="0"/>
              <a:t>Additional Notes (if needed)</a:t>
            </a:r>
            <a:endParaRPr lang="en-CA" b="1" u="sng" dirty="0"/>
          </a:p>
          <a:p>
            <a:pPr marL="171450" indent="-171450">
              <a:buFont typeface="Arial" panose="020B0604020202020204" pitchFamily="34" charset="0"/>
              <a:buChar char="•"/>
            </a:pPr>
            <a:r>
              <a:rPr lang="en-CA" dirty="0" smtClean="0"/>
              <a:t>It </a:t>
            </a:r>
            <a:r>
              <a:rPr lang="en-CA" dirty="0"/>
              <a:t>is important to understand that it the </a:t>
            </a:r>
            <a:r>
              <a:rPr lang="en-CA" dirty="0" smtClean="0"/>
              <a:t>SDM(s) </a:t>
            </a:r>
            <a:r>
              <a:rPr lang="en-CA" dirty="0"/>
              <a:t>who interprets a </a:t>
            </a:r>
            <a:r>
              <a:rPr lang="en-CA" dirty="0" smtClean="0"/>
              <a:t>resident’s </a:t>
            </a:r>
            <a:r>
              <a:rPr lang="en-CA" dirty="0"/>
              <a:t>wishes and determines if the wishes are applicable (ie. It may appear that an SDM is not following a wish when in fact they are). Also if a wish is impossible to honour than it does not need to be followed). </a:t>
            </a:r>
          </a:p>
          <a:p>
            <a:r>
              <a:rPr lang="en-CA" dirty="0"/>
              <a:t> </a:t>
            </a:r>
          </a:p>
          <a:p>
            <a:pPr marL="170267" indent="-170267">
              <a:buFont typeface="Arial" panose="020B0604020202020204" pitchFamily="34" charset="0"/>
              <a:buChar char="•"/>
            </a:pPr>
            <a:endParaRPr lang="en-CA" dirty="0" smtClean="0"/>
          </a:p>
          <a:p>
            <a:pPr marL="624312" lvl="1" indent="-170267">
              <a:buFont typeface="Arial" panose="020B0604020202020204" pitchFamily="34" charset="0"/>
              <a:buChar char="•"/>
            </a:pPr>
            <a:endParaRPr lang="en-CA" dirty="0"/>
          </a:p>
        </p:txBody>
      </p:sp>
    </p:spTree>
    <p:extLst>
      <p:ext uri="{BB962C8B-B14F-4D97-AF65-F5344CB8AC3E}">
        <p14:creationId xmlns:p14="http://schemas.microsoft.com/office/powerpoint/2010/main" val="211658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488" y="3331117"/>
            <a:ext cx="6617932" cy="70748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2" name="Slide Image Placeholder 1"/>
          <p:cNvSpPr>
            <a:spLocks noGrp="1" noRot="1" noChangeAspect="1"/>
          </p:cNvSpPr>
          <p:nvPr>
            <p:ph type="sldImg"/>
          </p:nvPr>
        </p:nvSpPr>
        <p:spPr>
          <a:xfrm>
            <a:off x="1400175" y="439738"/>
            <a:ext cx="3713163" cy="2786062"/>
          </a:xfrm>
        </p:spPr>
      </p:sp>
      <p:sp>
        <p:nvSpPr>
          <p:cNvPr id="3" name="Notes Placeholder 2"/>
          <p:cNvSpPr>
            <a:spLocks noGrp="1"/>
          </p:cNvSpPr>
          <p:nvPr>
            <p:ph type="body" idx="1"/>
          </p:nvPr>
        </p:nvSpPr>
        <p:spPr/>
        <p:txBody>
          <a:bodyPr/>
          <a:lstStyle/>
          <a:p>
            <a:r>
              <a:rPr lang="en-CA" b="1" dirty="0" smtClean="0"/>
              <a:t>Notes to Facilitator:</a:t>
            </a:r>
            <a:endParaRPr lang="en-CA" b="1" dirty="0"/>
          </a:p>
          <a:p>
            <a:pPr marL="171450" indent="-171450">
              <a:buFont typeface="Wingdings" panose="05000000000000000000" pitchFamily="2" charset="2"/>
              <a:buChar char="Ø"/>
            </a:pPr>
            <a:r>
              <a:rPr lang="en-CA" dirty="0"/>
              <a:t>Opportunity to revisit the case and explore whether the group has any concerns with Karen meeting the requirements to be an SDM. </a:t>
            </a:r>
          </a:p>
          <a:p>
            <a:r>
              <a:rPr lang="en-CA" dirty="0"/>
              <a:t> </a:t>
            </a:r>
          </a:p>
          <a:p>
            <a:r>
              <a:rPr lang="en-CA" b="1" dirty="0"/>
              <a:t>ASK: Based on the requirements to be an SDM, do you have any concerns with Karen meeting these requirements? </a:t>
            </a:r>
            <a:endParaRPr lang="en-CA" dirty="0"/>
          </a:p>
          <a:p>
            <a:r>
              <a:rPr lang="en-CA" u="sng" dirty="0"/>
              <a:t>Anticipated responses:</a:t>
            </a:r>
            <a:endParaRPr lang="en-CA" dirty="0"/>
          </a:p>
          <a:p>
            <a:r>
              <a:rPr lang="en-CA" dirty="0"/>
              <a:t>-Would have to confirm she was willing</a:t>
            </a:r>
          </a:p>
          <a:p>
            <a:r>
              <a:rPr lang="en-CA" dirty="0"/>
              <a:t>-Would have to confirm if she was capable  </a:t>
            </a:r>
          </a:p>
          <a:p>
            <a:r>
              <a:rPr lang="en-CA" dirty="0"/>
              <a:t>-Would have to confirm there is no court order prohibited Karen from acting</a:t>
            </a:r>
          </a:p>
          <a:p>
            <a:r>
              <a:rPr lang="en-CA" dirty="0" smtClean="0"/>
              <a:t>-We </a:t>
            </a:r>
            <a:r>
              <a:rPr lang="en-CA" dirty="0"/>
              <a:t>know Karen meets</a:t>
            </a:r>
            <a:r>
              <a:rPr lang="en-CA" baseline="0" dirty="0"/>
              <a:t> the age requirements</a:t>
            </a:r>
            <a:endParaRPr lang="en-CA" dirty="0"/>
          </a:p>
          <a:p>
            <a:r>
              <a:rPr lang="en-CA" dirty="0"/>
              <a:t>-Would have to confirm that she is available – Karen lives in Florida; is she accessible via phone, </a:t>
            </a:r>
            <a:r>
              <a:rPr lang="en-CA" dirty="0" err="1"/>
              <a:t>etc</a:t>
            </a:r>
            <a:r>
              <a:rPr lang="en-CA" dirty="0"/>
              <a:t> in a timely manner. Availability depends on the needs of the decision (e.g., urgent decision). Given the distance, a discussion about an alternate </a:t>
            </a:r>
            <a:r>
              <a:rPr lang="en-CA" dirty="0" smtClean="0"/>
              <a:t>SDM(s) </a:t>
            </a:r>
            <a:r>
              <a:rPr lang="en-CA" dirty="0"/>
              <a:t>may be warranted.</a:t>
            </a:r>
          </a:p>
        </p:txBody>
      </p:sp>
    </p:spTree>
    <p:extLst>
      <p:ext uri="{BB962C8B-B14F-4D97-AF65-F5344CB8AC3E}">
        <p14:creationId xmlns:p14="http://schemas.microsoft.com/office/powerpoint/2010/main" val="28730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329826"/>
            <a:ext cx="6617932" cy="45350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r>
              <a:rPr lang="en-CA" dirty="0" smtClean="0"/>
              <a:t>Notes to Facilitator:</a:t>
            </a:r>
          </a:p>
          <a:p>
            <a:pPr marL="171425" indent="-171425">
              <a:buFont typeface="Wingdings" panose="05000000000000000000" pitchFamily="2" charset="2"/>
              <a:buChar char="Ø"/>
            </a:pPr>
            <a:r>
              <a:rPr lang="en-CA" dirty="0" smtClean="0"/>
              <a:t>Briefly </a:t>
            </a:r>
            <a:r>
              <a:rPr lang="en-CA" dirty="0"/>
              <a:t>review the goals for the session. </a:t>
            </a:r>
          </a:p>
        </p:txBody>
      </p:sp>
    </p:spTree>
    <p:extLst>
      <p:ext uri="{BB962C8B-B14F-4D97-AF65-F5344CB8AC3E}">
        <p14:creationId xmlns:p14="http://schemas.microsoft.com/office/powerpoint/2010/main" val="4196983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Opportunity to close the case study. </a:t>
            </a:r>
          </a:p>
        </p:txBody>
      </p:sp>
    </p:spTree>
    <p:extLst>
      <p:ext uri="{BB962C8B-B14F-4D97-AF65-F5344CB8AC3E}">
        <p14:creationId xmlns:p14="http://schemas.microsoft.com/office/powerpoint/2010/main" val="314293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524597" cy="87455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88" y="3186905"/>
            <a:ext cx="6656032" cy="5279723"/>
          </a:xfrm>
        </p:spPr>
        <p:txBody>
          <a:bodyPr/>
          <a:lstStyle/>
          <a:p>
            <a:r>
              <a:rPr lang="en-CA" u="sng" dirty="0" smtClean="0"/>
              <a:t>Notes to Facilitator:</a:t>
            </a:r>
          </a:p>
          <a:p>
            <a:pPr marL="171450" indent="-171450">
              <a:buFont typeface="Wingdings" panose="05000000000000000000" pitchFamily="2" charset="2"/>
              <a:buChar char="Ø"/>
            </a:pPr>
            <a:r>
              <a:rPr lang="en-CA" dirty="0" smtClean="0"/>
              <a:t>Distribute session evaluations</a:t>
            </a:r>
          </a:p>
          <a:p>
            <a:pPr marL="171425" indent="-171425">
              <a:buFont typeface="Wingdings" panose="05000000000000000000" pitchFamily="2" charset="2"/>
              <a:buChar char="Ø"/>
            </a:pPr>
            <a:r>
              <a:rPr lang="en-CA" dirty="0" smtClean="0"/>
              <a:t>Distribute session evaluations &amp; SDM Brochures</a:t>
            </a:r>
            <a:r>
              <a:rPr lang="en-CA" baseline="0" dirty="0" smtClean="0"/>
              <a:t> &amp; Wallet Cards </a:t>
            </a:r>
            <a:endParaRPr lang="en-CA" dirty="0"/>
          </a:p>
        </p:txBody>
      </p:sp>
    </p:spTree>
    <p:extLst>
      <p:ext uri="{BB962C8B-B14F-4D97-AF65-F5344CB8AC3E}">
        <p14:creationId xmlns:p14="http://schemas.microsoft.com/office/powerpoint/2010/main" val="80475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42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6" name="Rectangle 5"/>
          <p:cNvSpPr/>
          <p:nvPr/>
        </p:nvSpPr>
        <p:spPr>
          <a:xfrm>
            <a:off x="171488" y="3329826"/>
            <a:ext cx="6617932" cy="67067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3" name="Notes Placeholder 2"/>
          <p:cNvSpPr>
            <a:spLocks noGrp="1"/>
          </p:cNvSpPr>
          <p:nvPr>
            <p:ph type="body" idx="1"/>
          </p:nvPr>
        </p:nvSpPr>
        <p:spPr>
          <a:xfrm>
            <a:off x="171488" y="3367159"/>
            <a:ext cx="6617932" cy="4515428"/>
          </a:xfrm>
        </p:spPr>
        <p:txBody>
          <a:bodyPr/>
          <a:lstStyle/>
          <a:p>
            <a:r>
              <a:rPr lang="en-CA" b="1" dirty="0" smtClean="0"/>
              <a:t>Notes to Facilitator: </a:t>
            </a:r>
          </a:p>
          <a:p>
            <a:r>
              <a:rPr lang="en-CA" dirty="0" smtClean="0"/>
              <a:t>Hand out a copy of the case study to each participant.</a:t>
            </a:r>
          </a:p>
          <a:p>
            <a:r>
              <a:rPr lang="en-CA" dirty="0" smtClean="0"/>
              <a:t>Take </a:t>
            </a:r>
            <a:r>
              <a:rPr lang="en-CA" dirty="0"/>
              <a:t>1 to 2 minutes for participants to read the case and complete </a:t>
            </a:r>
            <a:r>
              <a:rPr lang="en-CA" b="1" u="sng" dirty="0"/>
              <a:t>only</a:t>
            </a:r>
            <a:r>
              <a:rPr lang="en-CA" dirty="0"/>
              <a:t> question 1. </a:t>
            </a:r>
          </a:p>
          <a:p>
            <a:endParaRPr lang="en-CA" dirty="0"/>
          </a:p>
        </p:txBody>
      </p:sp>
    </p:spTree>
    <p:extLst>
      <p:ext uri="{BB962C8B-B14F-4D97-AF65-F5344CB8AC3E}">
        <p14:creationId xmlns:p14="http://schemas.microsoft.com/office/powerpoint/2010/main" val="357032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CA" dirty="0"/>
              <a:t>Under the Health Care Consent Act, health care providers must obtain </a:t>
            </a:r>
            <a:r>
              <a:rPr lang="en-CA" b="1" dirty="0"/>
              <a:t>informed consent </a:t>
            </a:r>
            <a:r>
              <a:rPr lang="en-CA" dirty="0"/>
              <a:t>from a mentally capable </a:t>
            </a:r>
            <a:r>
              <a:rPr lang="en-CA" dirty="0" smtClean="0"/>
              <a:t>resident </a:t>
            </a:r>
            <a:r>
              <a:rPr lang="en-CA" dirty="0"/>
              <a:t>or their SDM(s) prior to </a:t>
            </a:r>
            <a:r>
              <a:rPr lang="en-US" dirty="0"/>
              <a:t>initiating care or treatment of any kind in any situation </a:t>
            </a:r>
            <a:r>
              <a:rPr lang="en-CA" dirty="0"/>
              <a:t>(except in emergencies).</a:t>
            </a:r>
          </a:p>
          <a:p>
            <a:r>
              <a:rPr lang="en-CA" dirty="0"/>
              <a:t> </a:t>
            </a:r>
          </a:p>
          <a:p>
            <a:pPr marL="171425" indent="-171425">
              <a:buFont typeface="Arial" panose="020B0604020202020204" pitchFamily="34" charset="0"/>
              <a:buChar char="•"/>
            </a:pPr>
            <a:r>
              <a:rPr lang="en-CA" dirty="0"/>
              <a:t>Health care providers must obtain informed consent f</a:t>
            </a:r>
            <a:r>
              <a:rPr lang="en-US" dirty="0"/>
              <a:t>or anything that is done for: therapeutic, preventative, diagnostic, cosmetic, or other health related purpose. This includes a course of treatment or a plan of treatment.</a:t>
            </a:r>
            <a:endParaRPr lang="en-CA" dirty="0"/>
          </a:p>
          <a:p>
            <a:r>
              <a:rPr lang="en-CA" dirty="0"/>
              <a:t> </a:t>
            </a:r>
          </a:p>
        </p:txBody>
      </p:sp>
    </p:spTree>
    <p:extLst>
      <p:ext uri="{BB962C8B-B14F-4D97-AF65-F5344CB8AC3E}">
        <p14:creationId xmlns:p14="http://schemas.microsoft.com/office/powerpoint/2010/main" val="176188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5" name="Rectangle 4"/>
          <p:cNvSpPr/>
          <p:nvPr/>
        </p:nvSpPr>
        <p:spPr>
          <a:xfrm>
            <a:off x="171488" y="3329826"/>
            <a:ext cx="6617932" cy="62495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3" name="Notes Placeholder 2"/>
          <p:cNvSpPr>
            <a:spLocks noGrp="1"/>
          </p:cNvSpPr>
          <p:nvPr>
            <p:ph type="body" idx="1"/>
          </p:nvPr>
        </p:nvSpPr>
        <p:spPr>
          <a:xfrm>
            <a:off x="160020" y="3377705"/>
            <a:ext cx="6629400" cy="4515428"/>
          </a:xfrm>
        </p:spPr>
        <p:txBody>
          <a:bodyPr/>
          <a:lstStyle/>
          <a:p>
            <a:r>
              <a:rPr lang="en-CA" b="1" dirty="0" smtClean="0"/>
              <a:t>Notes to Facilitator:</a:t>
            </a:r>
            <a:endParaRPr lang="en-CA" dirty="0"/>
          </a:p>
          <a:p>
            <a:pPr marL="171425" indent="-171425">
              <a:buFont typeface="Wingdings" panose="05000000000000000000" pitchFamily="2" charset="2"/>
              <a:buChar char="Ø"/>
            </a:pPr>
            <a:r>
              <a:rPr lang="en-US" dirty="0"/>
              <a:t>Give out </a:t>
            </a:r>
            <a:r>
              <a:rPr lang="en-US" dirty="0" smtClean="0"/>
              <a:t>Activity C and </a:t>
            </a:r>
            <a:r>
              <a:rPr lang="en-US" dirty="0"/>
              <a:t>allow groups 1 -2 minutes to work through the activity. </a:t>
            </a:r>
            <a:endParaRPr lang="en-CA" dirty="0"/>
          </a:p>
          <a:p>
            <a:pPr lvl="0"/>
            <a:endParaRPr lang="en-US" dirty="0"/>
          </a:p>
          <a:p>
            <a:endParaRPr lang="en-US" dirty="0"/>
          </a:p>
        </p:txBody>
      </p:sp>
    </p:spTree>
    <p:extLst>
      <p:ext uri="{BB962C8B-B14F-4D97-AF65-F5344CB8AC3E}">
        <p14:creationId xmlns:p14="http://schemas.microsoft.com/office/powerpoint/2010/main" val="372354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5" name="Rectangle 4"/>
          <p:cNvSpPr/>
          <p:nvPr/>
        </p:nvSpPr>
        <p:spPr>
          <a:xfrm>
            <a:off x="171488" y="3331115"/>
            <a:ext cx="6617932" cy="5207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CA"/>
          </a:p>
        </p:txBody>
      </p:sp>
      <p:sp>
        <p:nvSpPr>
          <p:cNvPr id="3" name="Notes Placeholder 2"/>
          <p:cNvSpPr>
            <a:spLocks noGrp="1"/>
          </p:cNvSpPr>
          <p:nvPr>
            <p:ph type="body" idx="1"/>
          </p:nvPr>
        </p:nvSpPr>
        <p:spPr>
          <a:xfrm>
            <a:off x="252624" y="3367159"/>
            <a:ext cx="6536795" cy="4515428"/>
          </a:xfrm>
        </p:spPr>
        <p:txBody>
          <a:bodyPr/>
          <a:lstStyle/>
          <a:p>
            <a:r>
              <a:rPr lang="en-CA" b="1" dirty="0" smtClean="0"/>
              <a:t>Notes to Facilitator:</a:t>
            </a:r>
            <a:endParaRPr lang="en-CA" b="1" dirty="0"/>
          </a:p>
          <a:p>
            <a:pPr marL="171425" indent="-171425">
              <a:buFont typeface="Wingdings" panose="05000000000000000000" pitchFamily="2" charset="2"/>
              <a:buChar char="Ø"/>
            </a:pPr>
            <a:r>
              <a:rPr lang="en-CA" dirty="0"/>
              <a:t>Take up activity </a:t>
            </a:r>
            <a:r>
              <a:rPr lang="en-CA" dirty="0" smtClean="0"/>
              <a:t>C</a:t>
            </a:r>
          </a:p>
          <a:p>
            <a:endParaRPr lang="en-CA" dirty="0"/>
          </a:p>
          <a:p>
            <a:r>
              <a:rPr lang="en-CA" dirty="0" smtClean="0"/>
              <a:t>Capacity is explored further in the next two slides</a:t>
            </a:r>
            <a:endParaRPr lang="en-CA" dirty="0"/>
          </a:p>
        </p:txBody>
      </p:sp>
    </p:spTree>
    <p:extLst>
      <p:ext uri="{BB962C8B-B14F-4D97-AF65-F5344CB8AC3E}">
        <p14:creationId xmlns:p14="http://schemas.microsoft.com/office/powerpoint/2010/main" val="11715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a:xfrm>
            <a:off x="160020" y="3367159"/>
            <a:ext cx="6629400" cy="4188071"/>
          </a:xfrm>
        </p:spPr>
        <p:txBody>
          <a:bodyPr/>
          <a:lstStyle/>
          <a:p>
            <a:pPr marL="171425" indent="-171425">
              <a:buFont typeface="Arial" panose="020B0604020202020204" pitchFamily="34" charset="0"/>
              <a:buChar char="•"/>
            </a:pPr>
            <a:r>
              <a:rPr lang="en-CA" dirty="0"/>
              <a:t>Mental capacity is not a medical determination, it is not a score on the Mini Mental Test, and it is not a diagnosis.</a:t>
            </a:r>
          </a:p>
          <a:p>
            <a:r>
              <a:rPr lang="en-CA" dirty="0"/>
              <a:t> </a:t>
            </a:r>
          </a:p>
          <a:p>
            <a:pPr marL="171425" indent="-171425">
              <a:buFont typeface="Arial" panose="020B0604020202020204" pitchFamily="34" charset="0"/>
              <a:buChar char="•"/>
            </a:pPr>
            <a:r>
              <a:rPr lang="en-CA" dirty="0"/>
              <a:t>Mental capacity for </a:t>
            </a:r>
            <a:r>
              <a:rPr lang="en-CA" dirty="0" smtClean="0"/>
              <a:t>making health care decisions </a:t>
            </a:r>
            <a:r>
              <a:rPr lang="en-CA" dirty="0"/>
              <a:t>is a legal determination based on the ability to:  </a:t>
            </a:r>
          </a:p>
          <a:p>
            <a:pPr marL="628558" lvl="1" indent="-171425">
              <a:buFont typeface="Arial" panose="020B0604020202020204" pitchFamily="34" charset="0"/>
              <a:buChar char="•"/>
            </a:pPr>
            <a:r>
              <a:rPr lang="en-CA" b="1" dirty="0"/>
              <a:t>understand</a:t>
            </a:r>
            <a:r>
              <a:rPr lang="en-CA" dirty="0"/>
              <a:t> information that is relevant to making a decision and;</a:t>
            </a:r>
          </a:p>
          <a:p>
            <a:pPr marL="628558" lvl="1" indent="-171425">
              <a:buFont typeface="Arial" panose="020B0604020202020204" pitchFamily="34" charset="0"/>
              <a:buChar char="•"/>
            </a:pPr>
            <a:r>
              <a:rPr lang="en-CA" b="1" dirty="0"/>
              <a:t>appreciate</a:t>
            </a:r>
            <a:r>
              <a:rPr lang="en-CA" dirty="0"/>
              <a:t> the reasonably foreseeable consequences of a decision or lack of decision</a:t>
            </a:r>
          </a:p>
          <a:p>
            <a:r>
              <a:rPr lang="en-US" dirty="0"/>
              <a:t> </a:t>
            </a:r>
            <a:endParaRPr lang="en-CA" dirty="0"/>
          </a:p>
          <a:p>
            <a:pPr marL="171425" indent="-171425">
              <a:buFont typeface="Arial" panose="020B0604020202020204" pitchFamily="34" charset="0"/>
              <a:buChar char="•"/>
            </a:pPr>
            <a:r>
              <a:rPr lang="en-US" dirty="0"/>
              <a:t>Ensuring that the </a:t>
            </a:r>
            <a:r>
              <a:rPr lang="en-US" dirty="0" smtClean="0"/>
              <a:t>resident </a:t>
            </a:r>
            <a:r>
              <a:rPr lang="en-US" dirty="0"/>
              <a:t>understands and appreciates the information should be done each and every time a </a:t>
            </a:r>
            <a:r>
              <a:rPr lang="en-US" dirty="0" smtClean="0"/>
              <a:t>resident </a:t>
            </a:r>
            <a:r>
              <a:rPr lang="en-US" dirty="0"/>
              <a:t>needs to make a health care decision and not just when the </a:t>
            </a:r>
            <a:r>
              <a:rPr lang="en-US" dirty="0" smtClean="0"/>
              <a:t>resident </a:t>
            </a:r>
            <a:r>
              <a:rPr lang="en-US" dirty="0"/>
              <a:t>doesn’t want the treatment. </a:t>
            </a:r>
          </a:p>
          <a:p>
            <a:endParaRPr lang="en-CA" dirty="0"/>
          </a:p>
          <a:p>
            <a:r>
              <a:rPr lang="en-US" b="1" u="sng" dirty="0"/>
              <a:t>Optional Group Discussion</a:t>
            </a:r>
            <a:endParaRPr lang="en-CA" b="1" u="sng" dirty="0"/>
          </a:p>
          <a:p>
            <a:r>
              <a:rPr lang="en-CA" b="1" dirty="0"/>
              <a:t>Ask: How do you determine understanding and appreciation?   </a:t>
            </a:r>
            <a:endParaRPr lang="en-CA" dirty="0"/>
          </a:p>
          <a:p>
            <a:r>
              <a:rPr lang="en-CA" u="sng" dirty="0" smtClean="0"/>
              <a:t>Possible responses:</a:t>
            </a:r>
            <a:endParaRPr lang="en-CA" dirty="0"/>
          </a:p>
          <a:p>
            <a:pPr marL="628650" lvl="1" indent="-171450">
              <a:buFont typeface="Arial" panose="020B0604020202020204" pitchFamily="34" charset="0"/>
              <a:buChar char="•"/>
            </a:pPr>
            <a:r>
              <a:rPr lang="en-US" dirty="0"/>
              <a:t>by </a:t>
            </a:r>
            <a:r>
              <a:rPr lang="en-US" dirty="0" smtClean="0"/>
              <a:t>having person </a:t>
            </a:r>
            <a:r>
              <a:rPr lang="en-US" dirty="0"/>
              <a:t>repeat back what they just </a:t>
            </a:r>
            <a:r>
              <a:rPr lang="en-US" dirty="0" smtClean="0"/>
              <a:t>heard in their own words</a:t>
            </a:r>
            <a:r>
              <a:rPr lang="en-US" baseline="0" dirty="0" smtClean="0"/>
              <a:t> (ie repetition itself may not be a good indicator of understanding/appreciation)</a:t>
            </a:r>
            <a:r>
              <a:rPr lang="en-US" dirty="0" smtClean="0"/>
              <a:t> </a:t>
            </a:r>
            <a:endParaRPr lang="en-CA" dirty="0"/>
          </a:p>
          <a:p>
            <a:pPr marL="628650" lvl="1" indent="-171450">
              <a:buFont typeface="Arial" panose="020B0604020202020204" pitchFamily="34" charset="0"/>
              <a:buChar char="•"/>
            </a:pPr>
            <a:r>
              <a:rPr lang="en-US" dirty="0"/>
              <a:t>by the quality of their responses to the information (appropriate, demonstrates they understand, it matches the context of the information being shared etc.) </a:t>
            </a:r>
            <a:endParaRPr lang="en-CA" b="1" dirty="0"/>
          </a:p>
        </p:txBody>
      </p:sp>
    </p:spTree>
    <p:extLst>
      <p:ext uri="{BB962C8B-B14F-4D97-AF65-F5344CB8AC3E}">
        <p14:creationId xmlns:p14="http://schemas.microsoft.com/office/powerpoint/2010/main" val="174288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r>
              <a:rPr lang="en-US" b="1" dirty="0"/>
              <a:t>Capacity is issue specific </a:t>
            </a:r>
            <a:r>
              <a:rPr lang="en-US" dirty="0"/>
              <a:t>- Capacity is related to the specific treatment proposed (i.e. a </a:t>
            </a:r>
            <a:r>
              <a:rPr lang="en-US" dirty="0" smtClean="0"/>
              <a:t>resident </a:t>
            </a:r>
            <a:r>
              <a:rPr lang="en-US" dirty="0"/>
              <a:t>can be capable with respect to one decision and not another; some decisions are more complex than others and it may depend on the seriousness or complexity of the decision on hand) </a:t>
            </a:r>
            <a:endParaRPr lang="en-CA" dirty="0"/>
          </a:p>
          <a:p>
            <a:r>
              <a:rPr lang="en-US" b="1" dirty="0"/>
              <a:t> </a:t>
            </a:r>
            <a:endParaRPr lang="en-CA" dirty="0"/>
          </a:p>
          <a:p>
            <a:r>
              <a:rPr lang="en-US" b="1" dirty="0" smtClean="0"/>
              <a:t>Capacity is </a:t>
            </a:r>
            <a:r>
              <a:rPr lang="en-US" b="1" dirty="0"/>
              <a:t>not a diagnosis - </a:t>
            </a:r>
            <a:r>
              <a:rPr lang="en-US" dirty="0"/>
              <a:t>We cannot assume lack of capacity based on a diagnosis alone (i.e. a </a:t>
            </a:r>
            <a:r>
              <a:rPr lang="en-US" dirty="0" smtClean="0"/>
              <a:t>resident </a:t>
            </a:r>
            <a:r>
              <a:rPr lang="en-US" dirty="0"/>
              <a:t>who is developmentally delayed, who has a psychiatric disorder or even a </a:t>
            </a:r>
            <a:r>
              <a:rPr lang="en-US" dirty="0" smtClean="0"/>
              <a:t>resident </a:t>
            </a:r>
            <a:r>
              <a:rPr lang="en-US" dirty="0"/>
              <a:t>with a dementia related </a:t>
            </a:r>
            <a:r>
              <a:rPr lang="en-US" dirty="0" smtClean="0"/>
              <a:t>disorder)</a:t>
            </a:r>
          </a:p>
          <a:p>
            <a:r>
              <a:rPr lang="en-US" b="1" dirty="0"/>
              <a:t> </a:t>
            </a:r>
            <a:endParaRPr lang="en-CA" dirty="0"/>
          </a:p>
          <a:p>
            <a:r>
              <a:rPr lang="en-US" b="1" dirty="0"/>
              <a:t>Capacity can fluctuate</a:t>
            </a:r>
            <a:r>
              <a:rPr lang="en-US" dirty="0"/>
              <a:t> – Capacity can fluctuate due to an underlying condition or a treatment (i.e. Some people may be lucid and aware in the morning but in late afternoon/evening understanding may be compromised)</a:t>
            </a:r>
            <a:endParaRPr lang="en-CA" dirty="0"/>
          </a:p>
          <a:p>
            <a:r>
              <a:rPr lang="en-US" dirty="0"/>
              <a:t> </a:t>
            </a:r>
            <a:endParaRPr lang="en-CA" dirty="0"/>
          </a:p>
          <a:p>
            <a:pPr marL="171450" lvl="0" indent="-171450">
              <a:buFont typeface="Arial" panose="020B0604020202020204" pitchFamily="34" charset="0"/>
              <a:buChar char="•"/>
            </a:pPr>
            <a:r>
              <a:rPr lang="en-US" dirty="0" smtClean="0"/>
              <a:t>Capacity </a:t>
            </a:r>
            <a:r>
              <a:rPr lang="en-US" dirty="0"/>
              <a:t>has absolutely nothing to do with the </a:t>
            </a:r>
            <a:r>
              <a:rPr lang="en-US" dirty="0" smtClean="0"/>
              <a:t>health care provider’s </a:t>
            </a:r>
            <a:r>
              <a:rPr lang="en-US" dirty="0"/>
              <a:t>opinion as to the rightness or wrongness of a decision being made.</a:t>
            </a:r>
            <a:r>
              <a:rPr lang="en-US" b="1" dirty="0"/>
              <a:t> We all have the right to make decisions that others think are foolish</a:t>
            </a:r>
            <a:r>
              <a:rPr lang="en-US" dirty="0"/>
              <a:t>.  </a:t>
            </a:r>
            <a:endParaRPr lang="en-US" dirty="0" smtClean="0"/>
          </a:p>
          <a:p>
            <a:pPr lvl="0"/>
            <a:endParaRPr lang="en-CA" dirty="0"/>
          </a:p>
          <a:p>
            <a:pPr marL="171450" lvl="0" indent="-171450">
              <a:buFont typeface="Arial" panose="020B0604020202020204" pitchFamily="34" charset="0"/>
              <a:buChar char="•"/>
            </a:pPr>
            <a:r>
              <a:rPr lang="en-US" dirty="0"/>
              <a:t>When the terms of informed consent are met it does rest with the </a:t>
            </a:r>
            <a:r>
              <a:rPr lang="en-US" dirty="0" smtClean="0"/>
              <a:t>resident </a:t>
            </a:r>
            <a:r>
              <a:rPr lang="en-US" dirty="0"/>
              <a:t>to make their decision without pressure or coercion. Other considerations may be brought to the table (e.g. ethics consults, second opinion etc.) to assist in the informed decision making process.</a:t>
            </a:r>
            <a:endParaRPr lang="en-CA" dirty="0"/>
          </a:p>
          <a:p>
            <a:r>
              <a:rPr lang="en-CA" dirty="0"/>
              <a:t> </a:t>
            </a:r>
          </a:p>
          <a:p>
            <a:pPr marL="171450" indent="-171450">
              <a:buFont typeface="Arial" panose="020B0604020202020204" pitchFamily="34" charset="0"/>
              <a:buChar char="•"/>
            </a:pPr>
            <a:r>
              <a:rPr lang="en-CA" dirty="0"/>
              <a:t>If a </a:t>
            </a:r>
            <a:r>
              <a:rPr lang="en-CA" dirty="0" smtClean="0"/>
              <a:t>resident </a:t>
            </a:r>
            <a:r>
              <a:rPr lang="en-CA" dirty="0"/>
              <a:t>is determined to be mentally incapable then the </a:t>
            </a:r>
            <a:r>
              <a:rPr lang="en-CA" dirty="0" smtClean="0"/>
              <a:t>health care provider </a:t>
            </a:r>
            <a:r>
              <a:rPr lang="en-CA" dirty="0"/>
              <a:t>must turn to the SDM(s).</a:t>
            </a:r>
            <a:endParaRPr lang="en-CA" b="1" dirty="0"/>
          </a:p>
        </p:txBody>
      </p:sp>
    </p:spTree>
    <p:extLst>
      <p:ext uri="{BB962C8B-B14F-4D97-AF65-F5344CB8AC3E}">
        <p14:creationId xmlns:p14="http://schemas.microsoft.com/office/powerpoint/2010/main" val="270116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38150"/>
            <a:ext cx="3713162" cy="27860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It is the duty of the </a:t>
            </a:r>
            <a:r>
              <a:rPr lang="en-CA" dirty="0" smtClean="0"/>
              <a:t>health care provider </a:t>
            </a:r>
            <a:r>
              <a:rPr lang="en-CA" dirty="0"/>
              <a:t>offering the treatment to determine if a </a:t>
            </a:r>
            <a:r>
              <a:rPr lang="en-CA" dirty="0" smtClean="0"/>
              <a:t>resident </a:t>
            </a:r>
            <a:r>
              <a:rPr lang="en-CA" dirty="0"/>
              <a:t>is capable or not and whether it is necessary to turn to their SDM(s).</a:t>
            </a:r>
          </a:p>
          <a:p>
            <a:r>
              <a:rPr lang="en-CA" dirty="0"/>
              <a:t> </a:t>
            </a:r>
          </a:p>
          <a:p>
            <a:pPr marL="171450" indent="-171450">
              <a:buFont typeface="Arial" panose="020B0604020202020204" pitchFamily="34" charset="0"/>
              <a:buChar char="•"/>
            </a:pPr>
            <a:r>
              <a:rPr lang="en-CA" dirty="0"/>
              <a:t>It is not a Capacity Assessor who </a:t>
            </a:r>
            <a:r>
              <a:rPr lang="en-CA" dirty="0" smtClean="0"/>
              <a:t>is involved in assessing</a:t>
            </a:r>
            <a:r>
              <a:rPr lang="en-CA" baseline="0" dirty="0" smtClean="0"/>
              <a:t> mental capacity under the Health Care Consent Act. The Act outlines the role of the health practitioner proposing the treatment to determine the mental capacity of the resident. </a:t>
            </a:r>
          </a:p>
          <a:p>
            <a:endParaRPr lang="en-CA" baseline="0" dirty="0" smtClean="0"/>
          </a:p>
          <a:p>
            <a:r>
              <a:rPr lang="en-CA" b="1" u="sng" dirty="0" smtClean="0"/>
              <a:t>More information on Capacity Assessors (if needed)</a:t>
            </a:r>
            <a:endParaRPr lang="en-CA" b="1" u="sng" baseline="0" dirty="0" smtClean="0"/>
          </a:p>
          <a:p>
            <a:pPr marL="170267" indent="-170267">
              <a:buFont typeface="Arial" panose="020B0604020202020204" pitchFamily="34" charset="0"/>
              <a:buChar char="•"/>
            </a:pPr>
            <a:r>
              <a:rPr lang="en-CA" b="0" u="none" baseline="0" dirty="0" smtClean="0"/>
              <a:t>Capacity Assessors are health professionals who are designated to do assessments of capacity. These individuals have completed specific training to become a Capacity Assessor.</a:t>
            </a:r>
          </a:p>
          <a:p>
            <a:pPr marL="170267" indent="-170267">
              <a:buFont typeface="Arial" panose="020B0604020202020204" pitchFamily="34" charset="0"/>
              <a:buChar char="•"/>
            </a:pPr>
            <a:r>
              <a:rPr lang="en-CA" b="0" u="none" baseline="0" dirty="0" smtClean="0"/>
              <a:t>Examples of circumstances for which a capacity assessor is needed is outlined within the Substitute Decisions Act</a:t>
            </a:r>
          </a:p>
          <a:p>
            <a:pPr marL="624312" lvl="1" indent="-170267">
              <a:buFont typeface="Arial" panose="020B0604020202020204" pitchFamily="34" charset="0"/>
              <a:buChar char="•"/>
            </a:pPr>
            <a:r>
              <a:rPr lang="en-CA" b="0" i="1" u="none" baseline="0" dirty="0" smtClean="0"/>
              <a:t>Ie. Capacity Assessors have a role in assessing a person’s mental capacity to manage property/finances, who have a Power of Attorney for Property but does not provide a method for determining whether the person is mentally capable or not</a:t>
            </a:r>
          </a:p>
          <a:p>
            <a:pPr marL="624312" lvl="1" indent="-170267">
              <a:buFont typeface="Arial" panose="020B0604020202020204" pitchFamily="34" charset="0"/>
              <a:buChar char="•"/>
            </a:pPr>
            <a:r>
              <a:rPr lang="en-CA" b="0" i="1" u="none" baseline="0" dirty="0" smtClean="0"/>
              <a:t>Ie. Capacity Assessors have a role in assessing a person’s mental capacity to manage property/finances for people who do not have a Power of Attorney for Property </a:t>
            </a:r>
          </a:p>
          <a:p>
            <a:pPr marL="170267" indent="-170267">
              <a:buFont typeface="Arial" panose="020B0604020202020204" pitchFamily="34" charset="0"/>
              <a:buChar char="•"/>
            </a:pPr>
            <a:endParaRPr lang="en-CA" b="0" u="none" baseline="0" dirty="0" smtClean="0"/>
          </a:p>
          <a:p>
            <a:r>
              <a:rPr lang="en-CA" b="0" u="none" baseline="0" dirty="0" smtClean="0"/>
              <a:t>.  </a:t>
            </a:r>
            <a:endParaRPr lang="en-CA" b="0" u="none" dirty="0"/>
          </a:p>
          <a:p>
            <a:pPr marL="173500" indent="-173500" defTabSz="925328">
              <a:buFont typeface="Arial" panose="020B0604020202020204" pitchFamily="34" charset="0"/>
              <a:buChar char="•"/>
              <a:defRPr/>
            </a:pPr>
            <a:endParaRPr lang="en-CA" dirty="0"/>
          </a:p>
          <a:p>
            <a:endParaRPr lang="en-CA" dirty="0"/>
          </a:p>
        </p:txBody>
      </p:sp>
    </p:spTree>
    <p:extLst>
      <p:ext uri="{BB962C8B-B14F-4D97-AF65-F5344CB8AC3E}">
        <p14:creationId xmlns:p14="http://schemas.microsoft.com/office/powerpoint/2010/main" val="175805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37075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336757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73883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ain - Divider">
    <p:spTree>
      <p:nvGrpSpPr>
        <p:cNvPr id="1" name=""/>
        <p:cNvGrpSpPr/>
        <p:nvPr/>
      </p:nvGrpSpPr>
      <p:grpSpPr>
        <a:xfrm>
          <a:off x="0" y="0"/>
          <a:ext cx="0" cy="0"/>
          <a:chOff x="0" y="0"/>
          <a:chExt cx="0" cy="0"/>
        </a:xfrm>
      </p:grpSpPr>
      <p:sp>
        <p:nvSpPr>
          <p:cNvPr id="7" name="Shape 7"/>
          <p:cNvSpPr>
            <a:spLocks noGrp="1"/>
          </p:cNvSpPr>
          <p:nvPr>
            <p:ph type="title"/>
          </p:nvPr>
        </p:nvSpPr>
        <p:spPr>
          <a:xfrm>
            <a:off x="1500187" y="3563964"/>
            <a:ext cx="7643813" cy="1482328"/>
          </a:xfrm>
          <a:prstGeom prst="rect">
            <a:avLst/>
          </a:prstGeom>
        </p:spPr>
        <p:txBody>
          <a:bodyPr anchor="b"/>
          <a:lstStyle/>
          <a:p>
            <a:pPr lvl="0">
              <a:defRPr sz="1800" spc="0">
                <a:solidFill>
                  <a:srgbClr val="000000"/>
                </a:solidFill>
              </a:defRPr>
            </a:pPr>
            <a:r>
              <a:rPr lang="en-CA" sz="4500" spc="-90">
                <a:solidFill>
                  <a:srgbClr val="743250"/>
                </a:solidFill>
              </a:rPr>
              <a:t>Click to edit Master title style</a:t>
            </a:r>
            <a:endParaRPr sz="4500" spc="-90">
              <a:solidFill>
                <a:srgbClr val="743250"/>
              </a:solidFill>
            </a:endParaRPr>
          </a:p>
        </p:txBody>
      </p:sp>
      <p:sp>
        <p:nvSpPr>
          <p:cNvPr id="14" name="Rectangle 13"/>
          <p:cNvSpPr/>
          <p:nvPr/>
        </p:nvSpPr>
        <p:spPr>
          <a:xfrm>
            <a:off x="4573897" y="6584649"/>
            <a:ext cx="2337432" cy="396712"/>
          </a:xfrm>
          <a:prstGeom prst="rect">
            <a:avLst/>
          </a:prstGeom>
          <a:solidFill>
            <a:srgbClr val="8E1F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5" name="Rectangle 14"/>
          <p:cNvSpPr/>
          <p:nvPr/>
        </p:nvSpPr>
        <p:spPr>
          <a:xfrm>
            <a:off x="6885359" y="6584649"/>
            <a:ext cx="2324299" cy="396712"/>
          </a:xfrm>
          <a:prstGeom prst="rect">
            <a:avLst/>
          </a:prstGeom>
          <a:solidFill>
            <a:srgbClr val="5973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6" name="Rectangle 15"/>
          <p:cNvSpPr/>
          <p:nvPr/>
        </p:nvSpPr>
        <p:spPr>
          <a:xfrm>
            <a:off x="2236465" y="6584649"/>
            <a:ext cx="2337432" cy="396712"/>
          </a:xfrm>
          <a:prstGeom prst="rect">
            <a:avLst/>
          </a:prstGeom>
          <a:solidFill>
            <a:srgbClr val="C89A6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7" name="Rectangle 16"/>
          <p:cNvSpPr/>
          <p:nvPr/>
        </p:nvSpPr>
        <p:spPr>
          <a:xfrm>
            <a:off x="0" y="6470077"/>
            <a:ext cx="2267397" cy="396712"/>
          </a:xfrm>
          <a:prstGeom prst="rect">
            <a:avLst/>
          </a:prstGeom>
          <a:solidFill>
            <a:srgbClr val="7929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792954"/>
              </a:solidFill>
              <a:effectLst/>
              <a:uFillTx/>
              <a:latin typeface="Palatino"/>
              <a:ea typeface="Palatino"/>
              <a:cs typeface="Palatino"/>
              <a:sym typeface="Palatino"/>
            </a:endParaRPr>
          </a:p>
        </p:txBody>
      </p:sp>
      <p:sp>
        <p:nvSpPr>
          <p:cNvPr id="5" name="Content Placeholder 4"/>
          <p:cNvSpPr>
            <a:spLocks noGrp="1"/>
          </p:cNvSpPr>
          <p:nvPr>
            <p:ph sz="quarter" idx="10" hasCustomPrompt="1"/>
          </p:nvPr>
        </p:nvSpPr>
        <p:spPr>
          <a:xfrm>
            <a:off x="1468294" y="5155851"/>
            <a:ext cx="3676799" cy="413975"/>
          </a:xfrm>
          <a:prstGeom prst="rect">
            <a:avLst/>
          </a:prstGeom>
        </p:spPr>
        <p:txBody>
          <a:bodyPr vert="horz"/>
          <a:lstStyle>
            <a:lvl1pPr marL="0" indent="0" algn="l">
              <a:buNone/>
              <a:defRPr sz="1828">
                <a:solidFill>
                  <a:srgbClr val="597364"/>
                </a:solidFill>
                <a:latin typeface="Akkurat-Light"/>
                <a:cs typeface="Akkurat-Light"/>
              </a:defRPr>
            </a:lvl1pPr>
            <a:lvl2pPr marL="357175" indent="0">
              <a:buNone/>
              <a:defRPr sz="2109">
                <a:solidFill>
                  <a:srgbClr val="597364"/>
                </a:solidFill>
                <a:latin typeface="Akkurat-Light"/>
                <a:cs typeface="Akkurat-Light"/>
              </a:defRPr>
            </a:lvl2pPr>
            <a:lvl3pPr marL="714350" indent="0">
              <a:buNone/>
              <a:defRPr sz="2109">
                <a:solidFill>
                  <a:srgbClr val="597364"/>
                </a:solidFill>
                <a:latin typeface="Akkurat-Light"/>
                <a:cs typeface="Akkurat-Light"/>
              </a:defRPr>
            </a:lvl3pPr>
            <a:lvl4pPr marL="1071524" indent="0">
              <a:buNone/>
              <a:defRPr sz="2109">
                <a:solidFill>
                  <a:srgbClr val="597364"/>
                </a:solidFill>
                <a:latin typeface="Akkurat-Light"/>
                <a:cs typeface="Akkurat-Light"/>
              </a:defRPr>
            </a:lvl4pPr>
            <a:lvl5pPr marL="1428699" indent="0">
              <a:buNone/>
              <a:defRPr sz="2109">
                <a:solidFill>
                  <a:srgbClr val="597364"/>
                </a:solidFill>
                <a:latin typeface="Akkurat-Light"/>
                <a:cs typeface="Akkurat-Light"/>
              </a:defRPr>
            </a:lvl5pPr>
          </a:lstStyle>
          <a:p>
            <a:pPr lvl="0"/>
            <a:r>
              <a:rPr lang="en-CA" dirty="0"/>
              <a:t>Subhead</a:t>
            </a:r>
            <a:endParaRPr lang="en-US" dirty="0"/>
          </a:p>
        </p:txBody>
      </p:sp>
      <p:sp>
        <p:nvSpPr>
          <p:cNvPr id="19" name="Shape 10"/>
          <p:cNvSpPr/>
          <p:nvPr userDrawn="1"/>
        </p:nvSpPr>
        <p:spPr>
          <a:xfrm>
            <a:off x="6160633" y="159660"/>
            <a:ext cx="2717338" cy="35343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defRPr sz="2600">
                <a:solidFill>
                  <a:srgbClr val="5B7563"/>
                </a:solidFill>
                <a:latin typeface="Akkurat-Light"/>
                <a:ea typeface="Akkurat-Light"/>
                <a:cs typeface="Akkurat-Light"/>
                <a:sym typeface="Akkurat-Light"/>
              </a:defRPr>
            </a:lvl1pPr>
          </a:lstStyle>
          <a:p>
            <a:pPr lvl="0" algn="r">
              <a:defRPr sz="1800">
                <a:solidFill>
                  <a:srgbClr val="000000"/>
                </a:solidFill>
              </a:defRPr>
            </a:pPr>
            <a:r>
              <a:rPr lang="en-CA" sz="1828" dirty="0" err="1">
                <a:solidFill>
                  <a:schemeClr val="tx2">
                    <a:lumMod val="60000"/>
                    <a:lumOff val="40000"/>
                  </a:schemeClr>
                </a:solidFill>
              </a:rPr>
              <a:t>acpww.ca</a:t>
            </a:r>
            <a:endParaRPr sz="1828" dirty="0">
              <a:solidFill>
                <a:schemeClr val="tx2">
                  <a:lumMod val="60000"/>
                  <a:lumOff val="40000"/>
                </a:schemeClr>
              </a:solidFill>
            </a:endParaRPr>
          </a:p>
        </p:txBody>
      </p:sp>
      <p:pic>
        <p:nvPicPr>
          <p:cNvPr id="2" name="Picture 1" descr="ACPWW_Web_Horizontal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28" y="181470"/>
            <a:ext cx="4655341" cy="824688"/>
          </a:xfrm>
          <a:prstGeom prst="rect">
            <a:avLst/>
          </a:prstGeom>
        </p:spPr>
      </p:pic>
    </p:spTree>
    <p:extLst>
      <p:ext uri="{BB962C8B-B14F-4D97-AF65-F5344CB8AC3E}">
        <p14:creationId xmlns:p14="http://schemas.microsoft.com/office/powerpoint/2010/main" val="20537138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ain -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spc="0">
                <a:solidFill>
                  <a:srgbClr val="000000"/>
                </a:solidFill>
              </a:defRPr>
            </a:pPr>
            <a:r>
              <a:rPr lang="en-CA" sz="4500" spc="-90">
                <a:solidFill>
                  <a:srgbClr val="743250"/>
                </a:solidFill>
              </a:rPr>
              <a:t>Click to edit Master title style</a:t>
            </a:r>
            <a:endParaRPr sz="4500" spc="-90">
              <a:solidFill>
                <a:srgbClr val="743250"/>
              </a:solidFill>
            </a:endParaRPr>
          </a:p>
        </p:txBody>
      </p:sp>
      <p:pic>
        <p:nvPicPr>
          <p:cNvPr id="6" name="Picture 5" descr="ACPWW_RGB.jpg"/>
          <p:cNvPicPr>
            <a:picLocks noChangeAspect="1"/>
          </p:cNvPicPr>
          <p:nvPr/>
        </p:nvPicPr>
        <p:blipFill rotWithShape="1">
          <a:blip r:embed="rId2">
            <a:extLst>
              <a:ext uri="{28A0092B-C50C-407E-A947-70E740481C1C}">
                <a14:useLocalDpi xmlns:a14="http://schemas.microsoft.com/office/drawing/2010/main" val="0"/>
              </a:ext>
            </a:extLst>
          </a:blip>
          <a:srcRect l="5881" t="13888" r="65152"/>
          <a:stretch/>
        </p:blipFill>
        <p:spPr>
          <a:xfrm>
            <a:off x="210116" y="640886"/>
            <a:ext cx="682878" cy="776645"/>
          </a:xfrm>
          <a:prstGeom prst="rect">
            <a:avLst/>
          </a:prstGeom>
        </p:spPr>
      </p:pic>
      <p:sp>
        <p:nvSpPr>
          <p:cNvPr id="3" name="Content Placeholder 2"/>
          <p:cNvSpPr>
            <a:spLocks noGrp="1"/>
          </p:cNvSpPr>
          <p:nvPr>
            <p:ph sz="quarter" idx="10"/>
          </p:nvPr>
        </p:nvSpPr>
        <p:spPr>
          <a:xfrm>
            <a:off x="1071563" y="2695650"/>
            <a:ext cx="7674111" cy="3146598"/>
          </a:xfrm>
          <a:prstGeom prst="rect">
            <a:avLst/>
          </a:prstGeom>
        </p:spPr>
        <p:txBody>
          <a:bodyPr vert="horz"/>
          <a:lstStyle>
            <a:lvl1pPr marL="401822" indent="-401822">
              <a:lnSpc>
                <a:spcPct val="100000"/>
              </a:lnSpc>
              <a:spcBef>
                <a:spcPts val="703"/>
              </a:spcBef>
              <a:buClr>
                <a:srgbClr val="792954"/>
              </a:buClr>
              <a:buFont typeface="Arial"/>
              <a:buChar char="•"/>
              <a:defRPr sz="2109">
                <a:solidFill>
                  <a:schemeClr val="tx2"/>
                </a:solidFill>
                <a:latin typeface="Akkurat-Light"/>
                <a:cs typeface="Akkurat-Light"/>
              </a:defRPr>
            </a:lvl1pPr>
            <a:lvl2pPr marL="758996" indent="-401822">
              <a:lnSpc>
                <a:spcPct val="100000"/>
              </a:lnSpc>
              <a:spcBef>
                <a:spcPts val="703"/>
              </a:spcBef>
              <a:buClr>
                <a:srgbClr val="792954"/>
              </a:buClr>
              <a:buFont typeface="Arial"/>
              <a:buChar char="•"/>
              <a:defRPr sz="2109">
                <a:solidFill>
                  <a:schemeClr val="tx2"/>
                </a:solidFill>
                <a:latin typeface="Akkurat-Light"/>
                <a:cs typeface="Akkurat-Light"/>
              </a:defRPr>
            </a:lvl2pPr>
            <a:lvl3pPr marL="1116171" indent="-401822">
              <a:lnSpc>
                <a:spcPct val="100000"/>
              </a:lnSpc>
              <a:spcBef>
                <a:spcPts val="703"/>
              </a:spcBef>
              <a:buClr>
                <a:srgbClr val="792954"/>
              </a:buClr>
              <a:buFont typeface="Arial"/>
              <a:buChar char="•"/>
              <a:defRPr sz="2250">
                <a:solidFill>
                  <a:schemeClr val="tx2"/>
                </a:solidFill>
                <a:latin typeface="Akkurat-Light"/>
                <a:cs typeface="Akkurat-Light"/>
              </a:defRPr>
            </a:lvl3pPr>
            <a:lvl4pPr marL="1473346" indent="-401822">
              <a:lnSpc>
                <a:spcPct val="100000"/>
              </a:lnSpc>
              <a:spcBef>
                <a:spcPts val="703"/>
              </a:spcBef>
              <a:buClr>
                <a:srgbClr val="792954"/>
              </a:buClr>
              <a:buFont typeface="Arial"/>
              <a:buChar char="•"/>
              <a:defRPr sz="2109">
                <a:solidFill>
                  <a:schemeClr val="tx2"/>
                </a:solidFill>
                <a:latin typeface="Akkurat-Light"/>
                <a:cs typeface="Akkurat-Light"/>
              </a:defRPr>
            </a:lvl4pPr>
            <a:lvl5pPr marL="1830521" indent="-401822">
              <a:lnSpc>
                <a:spcPct val="100000"/>
              </a:lnSpc>
              <a:spcBef>
                <a:spcPts val="703"/>
              </a:spcBef>
              <a:buClr>
                <a:srgbClr val="792954"/>
              </a:buClr>
              <a:buFont typeface="Arial"/>
              <a:buChar char="•"/>
              <a:defRPr sz="2109">
                <a:solidFill>
                  <a:schemeClr val="tx2"/>
                </a:solidFill>
                <a:latin typeface="Akkurat-Light"/>
                <a:cs typeface="Akkurat-Light"/>
              </a:defRPr>
            </a:lvl5pPr>
          </a:lstStyle>
          <a:p>
            <a:pPr lvl="0"/>
            <a:r>
              <a:rPr lang="en-CA" dirty="0"/>
              <a:t>Click to edit Master text styles</a:t>
            </a:r>
          </a:p>
          <a:p>
            <a:pPr lvl="1"/>
            <a:r>
              <a:rPr lang="en-CA" dirty="0"/>
              <a:t>Second level</a:t>
            </a:r>
          </a:p>
          <a:p>
            <a:pPr lvl="2"/>
            <a:r>
              <a:rPr lang="en-CA" dirty="0"/>
              <a:t>Third level</a:t>
            </a:r>
            <a:r>
              <a:rPr lang="en-US" sz="1828" b="0" i="0" dirty="0">
                <a:solidFill>
                  <a:srgbClr val="000000"/>
                </a:solidFill>
                <a:latin typeface="Lucida Grande"/>
                <a:ea typeface="Lucida Grande"/>
                <a:cs typeface="Lucida Grande"/>
              </a:rPr>
              <a:t>Title - Personal bullets</a:t>
            </a:r>
            <a:endParaRPr lang="en-CA" dirty="0"/>
          </a:p>
          <a:p>
            <a:pPr lvl="3"/>
            <a:r>
              <a:rPr lang="en-CA" dirty="0"/>
              <a:t>Fourth level</a:t>
            </a:r>
          </a:p>
          <a:p>
            <a:pPr lvl="4"/>
            <a:r>
              <a:rPr lang="en-CA" dirty="0"/>
              <a:t>Fifth level</a:t>
            </a:r>
            <a:endParaRPr lang="en-US" dirty="0"/>
          </a:p>
        </p:txBody>
      </p:sp>
      <p:sp>
        <p:nvSpPr>
          <p:cNvPr id="7" name="Rectangle 6"/>
          <p:cNvSpPr/>
          <p:nvPr userDrawn="1"/>
        </p:nvSpPr>
        <p:spPr>
          <a:xfrm>
            <a:off x="4573897" y="6584649"/>
            <a:ext cx="2337432" cy="396712"/>
          </a:xfrm>
          <a:prstGeom prst="rect">
            <a:avLst/>
          </a:prstGeom>
          <a:solidFill>
            <a:srgbClr val="8E1F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8" name="Rectangle 7"/>
          <p:cNvSpPr/>
          <p:nvPr userDrawn="1"/>
        </p:nvSpPr>
        <p:spPr>
          <a:xfrm>
            <a:off x="6885359" y="6584649"/>
            <a:ext cx="2324299" cy="396712"/>
          </a:xfrm>
          <a:prstGeom prst="rect">
            <a:avLst/>
          </a:prstGeom>
          <a:solidFill>
            <a:srgbClr val="5973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9" name="Rectangle 8"/>
          <p:cNvSpPr/>
          <p:nvPr userDrawn="1"/>
        </p:nvSpPr>
        <p:spPr>
          <a:xfrm>
            <a:off x="2236465" y="6584649"/>
            <a:ext cx="2337432" cy="396712"/>
          </a:xfrm>
          <a:prstGeom prst="rect">
            <a:avLst/>
          </a:prstGeom>
          <a:solidFill>
            <a:srgbClr val="C89A6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0" name="Rectangle 9"/>
          <p:cNvSpPr/>
          <p:nvPr userDrawn="1"/>
        </p:nvSpPr>
        <p:spPr>
          <a:xfrm>
            <a:off x="-4962" y="6584649"/>
            <a:ext cx="2267397" cy="396712"/>
          </a:xfrm>
          <a:prstGeom prst="rect">
            <a:avLst/>
          </a:prstGeom>
          <a:solidFill>
            <a:srgbClr val="7929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792954"/>
              </a:solidFill>
              <a:effectLst/>
              <a:uFillTx/>
              <a:latin typeface="Palatino"/>
              <a:ea typeface="Palatino"/>
              <a:cs typeface="Palatino"/>
              <a:sym typeface="Palatino"/>
            </a:endParaRPr>
          </a:p>
        </p:txBody>
      </p:sp>
    </p:spTree>
    <p:extLst>
      <p:ext uri="{BB962C8B-B14F-4D97-AF65-F5344CB8AC3E}">
        <p14:creationId xmlns:p14="http://schemas.microsoft.com/office/powerpoint/2010/main" val="32996558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Main - Text &amp; Image">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spc="0">
                <a:solidFill>
                  <a:srgbClr val="000000"/>
                </a:solidFill>
              </a:defRPr>
            </a:pPr>
            <a:r>
              <a:rPr lang="en-CA" sz="4500" spc="-90">
                <a:solidFill>
                  <a:srgbClr val="743250"/>
                </a:solidFill>
              </a:rPr>
              <a:t>Click to edit Master title style</a:t>
            </a:r>
            <a:endParaRPr sz="4500" spc="-90">
              <a:solidFill>
                <a:srgbClr val="743250"/>
              </a:solidFill>
            </a:endParaRPr>
          </a:p>
        </p:txBody>
      </p:sp>
      <p:pic>
        <p:nvPicPr>
          <p:cNvPr id="10" name="Picture 9" descr="ACPWW_RGB.jpg"/>
          <p:cNvPicPr>
            <a:picLocks noChangeAspect="1"/>
          </p:cNvPicPr>
          <p:nvPr/>
        </p:nvPicPr>
        <p:blipFill rotWithShape="1">
          <a:blip r:embed="rId2">
            <a:extLst>
              <a:ext uri="{28A0092B-C50C-407E-A947-70E740481C1C}">
                <a14:useLocalDpi xmlns:a14="http://schemas.microsoft.com/office/drawing/2010/main" val="0"/>
              </a:ext>
            </a:extLst>
          </a:blip>
          <a:srcRect l="5881" t="13888" r="65152"/>
          <a:stretch/>
        </p:blipFill>
        <p:spPr>
          <a:xfrm>
            <a:off x="210116" y="640886"/>
            <a:ext cx="682878" cy="776645"/>
          </a:xfrm>
          <a:prstGeom prst="rect">
            <a:avLst/>
          </a:prstGeom>
        </p:spPr>
      </p:pic>
      <p:sp>
        <p:nvSpPr>
          <p:cNvPr id="6" name="Rectangle 5"/>
          <p:cNvSpPr/>
          <p:nvPr userDrawn="1"/>
        </p:nvSpPr>
        <p:spPr>
          <a:xfrm>
            <a:off x="4573897" y="6584649"/>
            <a:ext cx="2337432" cy="396712"/>
          </a:xfrm>
          <a:prstGeom prst="rect">
            <a:avLst/>
          </a:prstGeom>
          <a:solidFill>
            <a:srgbClr val="8E1F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7" name="Rectangle 6"/>
          <p:cNvSpPr/>
          <p:nvPr userDrawn="1"/>
        </p:nvSpPr>
        <p:spPr>
          <a:xfrm>
            <a:off x="6885359" y="6584649"/>
            <a:ext cx="2324299" cy="396712"/>
          </a:xfrm>
          <a:prstGeom prst="rect">
            <a:avLst/>
          </a:prstGeom>
          <a:solidFill>
            <a:srgbClr val="5973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8" name="Rectangle 7"/>
          <p:cNvSpPr/>
          <p:nvPr userDrawn="1"/>
        </p:nvSpPr>
        <p:spPr>
          <a:xfrm>
            <a:off x="2236465" y="6584649"/>
            <a:ext cx="2337432" cy="396712"/>
          </a:xfrm>
          <a:prstGeom prst="rect">
            <a:avLst/>
          </a:prstGeom>
          <a:solidFill>
            <a:srgbClr val="C89A6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9" name="Rectangle 8"/>
          <p:cNvSpPr/>
          <p:nvPr userDrawn="1"/>
        </p:nvSpPr>
        <p:spPr>
          <a:xfrm>
            <a:off x="4086" y="6584649"/>
            <a:ext cx="2267397" cy="396712"/>
          </a:xfrm>
          <a:prstGeom prst="rect">
            <a:avLst/>
          </a:prstGeom>
          <a:solidFill>
            <a:srgbClr val="7929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792954"/>
              </a:solidFill>
              <a:effectLst/>
              <a:uFillTx/>
              <a:latin typeface="Palatino"/>
              <a:ea typeface="Palatino"/>
              <a:cs typeface="Palatino"/>
              <a:sym typeface="Palatino"/>
            </a:endParaRPr>
          </a:p>
        </p:txBody>
      </p:sp>
      <p:sp>
        <p:nvSpPr>
          <p:cNvPr id="11" name="Content Placeholder 2"/>
          <p:cNvSpPr>
            <a:spLocks noGrp="1"/>
          </p:cNvSpPr>
          <p:nvPr>
            <p:ph sz="quarter" idx="10"/>
          </p:nvPr>
        </p:nvSpPr>
        <p:spPr>
          <a:xfrm>
            <a:off x="330706" y="2695649"/>
            <a:ext cx="3483428" cy="3444444"/>
          </a:xfrm>
          <a:prstGeom prst="rect">
            <a:avLst/>
          </a:prstGeom>
        </p:spPr>
        <p:txBody>
          <a:bodyPr vert="horz"/>
          <a:lstStyle>
            <a:lvl1pPr marL="0" indent="0">
              <a:lnSpc>
                <a:spcPct val="100000"/>
              </a:lnSpc>
              <a:spcBef>
                <a:spcPts val="703"/>
              </a:spcBef>
              <a:buClr>
                <a:srgbClr val="792954"/>
              </a:buClr>
              <a:buFont typeface="Arial"/>
              <a:buNone/>
              <a:defRPr sz="1687">
                <a:solidFill>
                  <a:schemeClr val="tx2"/>
                </a:solidFill>
                <a:latin typeface="Akkurat-Light"/>
                <a:cs typeface="Akkurat-Light"/>
              </a:defRPr>
            </a:lvl1pPr>
            <a:lvl2pPr marL="357175" indent="0">
              <a:lnSpc>
                <a:spcPct val="100000"/>
              </a:lnSpc>
              <a:spcBef>
                <a:spcPts val="703"/>
              </a:spcBef>
              <a:buClr>
                <a:srgbClr val="792954"/>
              </a:buClr>
              <a:buFont typeface="Arial"/>
              <a:buNone/>
              <a:defRPr sz="2109">
                <a:solidFill>
                  <a:schemeClr val="tx2"/>
                </a:solidFill>
                <a:latin typeface="Akkurat-Light"/>
                <a:cs typeface="Akkurat-Light"/>
              </a:defRPr>
            </a:lvl2pPr>
            <a:lvl3pPr marL="714350" indent="0">
              <a:lnSpc>
                <a:spcPct val="100000"/>
              </a:lnSpc>
              <a:spcBef>
                <a:spcPts val="703"/>
              </a:spcBef>
              <a:buClr>
                <a:srgbClr val="792954"/>
              </a:buClr>
              <a:buFont typeface="Arial"/>
              <a:buNone/>
              <a:defRPr sz="2109">
                <a:solidFill>
                  <a:schemeClr val="tx2"/>
                </a:solidFill>
                <a:latin typeface="Akkurat-Light"/>
                <a:cs typeface="Akkurat-Light"/>
              </a:defRPr>
            </a:lvl3pPr>
            <a:lvl4pPr marL="1071524" indent="0">
              <a:lnSpc>
                <a:spcPct val="100000"/>
              </a:lnSpc>
              <a:spcBef>
                <a:spcPts val="703"/>
              </a:spcBef>
              <a:buClr>
                <a:srgbClr val="792954"/>
              </a:buClr>
              <a:buFont typeface="Arial"/>
              <a:buNone/>
              <a:defRPr sz="2109">
                <a:solidFill>
                  <a:schemeClr val="tx2"/>
                </a:solidFill>
                <a:latin typeface="Akkurat-Light"/>
                <a:cs typeface="Akkurat-Light"/>
              </a:defRPr>
            </a:lvl4pPr>
            <a:lvl5pPr marL="1428699" indent="0">
              <a:lnSpc>
                <a:spcPct val="100000"/>
              </a:lnSpc>
              <a:spcBef>
                <a:spcPts val="703"/>
              </a:spcBef>
              <a:buClr>
                <a:srgbClr val="792954"/>
              </a:buClr>
              <a:buFont typeface="Arial"/>
              <a:buNone/>
              <a:defRPr sz="2109">
                <a:solidFill>
                  <a:schemeClr val="tx2"/>
                </a:solidFill>
                <a:latin typeface="Akkurat-Light"/>
                <a:cs typeface="Akkurat-Light"/>
              </a:defRPr>
            </a:lvl5pPr>
          </a:lstStyle>
          <a:p>
            <a:pPr lvl="0"/>
            <a:r>
              <a:rPr lang="en-CA" dirty="0"/>
              <a:t>Click to edit</a:t>
            </a:r>
          </a:p>
        </p:txBody>
      </p:sp>
      <p:sp>
        <p:nvSpPr>
          <p:cNvPr id="3" name="Picture Placeholder 2"/>
          <p:cNvSpPr>
            <a:spLocks noGrp="1"/>
          </p:cNvSpPr>
          <p:nvPr>
            <p:ph type="pic" sz="quarter" idx="11"/>
          </p:nvPr>
        </p:nvSpPr>
        <p:spPr>
          <a:xfrm>
            <a:off x="3937992" y="2695650"/>
            <a:ext cx="4807681" cy="3444627"/>
          </a:xfrm>
        </p:spPr>
        <p:txBody>
          <a:bodyPr/>
          <a:lstStyle/>
          <a:p>
            <a:endParaRPr lang="en-US"/>
          </a:p>
        </p:txBody>
      </p:sp>
    </p:spTree>
    <p:extLst>
      <p:ext uri="{BB962C8B-B14F-4D97-AF65-F5344CB8AC3E}">
        <p14:creationId xmlns:p14="http://schemas.microsoft.com/office/powerpoint/2010/main" val="15513671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11592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54376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76450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6710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16695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56655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155390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4790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5407C-6A9C-4EEF-A2CB-CDA7A02A27D8}" type="slidenum">
              <a:rPr lang="en-CA" smtClean="0"/>
              <a:t>‹#›</a:t>
            </a:fld>
            <a:endParaRPr lang="en-CA"/>
          </a:p>
        </p:txBody>
      </p:sp>
    </p:spTree>
    <p:extLst>
      <p:ext uri="{BB962C8B-B14F-4D97-AF65-F5344CB8AC3E}">
        <p14:creationId xmlns:p14="http://schemas.microsoft.com/office/powerpoint/2010/main" val="4065876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 id="214748367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282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36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867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22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7015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6134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598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9682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4602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3633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1200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195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2638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2671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1114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8098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3144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7192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43900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7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6417723"/>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3747</TotalTime>
  <Words>981</Words>
  <Application>Microsoft Office PowerPoint</Application>
  <PresentationFormat>On-screen Show (4:3)</PresentationFormat>
  <Paragraphs>151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Akkurat-Light</vt:lpstr>
      <vt:lpstr>Arial</vt:lpstr>
      <vt:lpstr>Calibri</vt:lpstr>
      <vt:lpstr>Calibri Light</vt:lpstr>
      <vt:lpstr>Lucida Grande</vt:lpstr>
      <vt:lpstr>Palatino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Hutchison</dc:creator>
  <cp:lastModifiedBy>Ashley Tyrrell</cp:lastModifiedBy>
  <cp:revision>254</cp:revision>
  <cp:lastPrinted>2017-04-20T14:26:50Z</cp:lastPrinted>
  <dcterms:created xsi:type="dcterms:W3CDTF">2016-01-26T14:55:26Z</dcterms:created>
  <dcterms:modified xsi:type="dcterms:W3CDTF">2017-06-02T18:24:46Z</dcterms:modified>
</cp:coreProperties>
</file>